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2" r:id="rId3"/>
    <p:sldId id="258" r:id="rId4"/>
    <p:sldId id="260" r:id="rId5"/>
    <p:sldId id="259" r:id="rId6"/>
    <p:sldId id="265" r:id="rId7"/>
    <p:sldId id="264" r:id="rId8"/>
    <p:sldId id="266" r:id="rId9"/>
    <p:sldId id="278" r:id="rId10"/>
    <p:sldId id="261" r:id="rId11"/>
    <p:sldId id="267" r:id="rId12"/>
    <p:sldId id="274" r:id="rId13"/>
    <p:sldId id="275" r:id="rId14"/>
    <p:sldId id="276" r:id="rId15"/>
    <p:sldId id="277" r:id="rId16"/>
    <p:sldId id="257" r:id="rId17"/>
    <p:sldId id="270" r:id="rId18"/>
    <p:sldId id="262" r:id="rId19"/>
    <p:sldId id="273" r:id="rId20"/>
    <p:sldId id="269" r:id="rId21"/>
    <p:sldId id="263" r:id="rId22"/>
    <p:sldId id="26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6433" autoAdjust="0"/>
  </p:normalViewPr>
  <p:slideViewPr>
    <p:cSldViewPr snapToGrid="0">
      <p:cViewPr>
        <p:scale>
          <a:sx n="40" d="100"/>
          <a:sy n="40" d="100"/>
        </p:scale>
        <p:origin x="44" y="540"/>
      </p:cViewPr>
      <p:guideLst>
        <p:guide orient="horz" pos="2160"/>
        <p:guide pos="3840"/>
      </p:guideLst>
    </p:cSldViewPr>
  </p:slideViewPr>
  <p:outlineViewPr>
    <p:cViewPr>
      <p:scale>
        <a:sx n="33" d="100"/>
        <a:sy n="33" d="100"/>
      </p:scale>
      <p:origin x="0" y="-30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8ED606-9E67-40B4-9273-8868E63950D9}"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98079-D119-420F-8B5D-60C84828FB9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989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8ED606-9E67-40B4-9273-8868E63950D9}"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98079-D119-420F-8B5D-60C84828FB90}" type="slidenum">
              <a:rPr lang="en-US" smtClean="0"/>
              <a:t>‹#›</a:t>
            </a:fld>
            <a:endParaRPr lang="en-US"/>
          </a:p>
        </p:txBody>
      </p:sp>
    </p:spTree>
    <p:extLst>
      <p:ext uri="{BB962C8B-B14F-4D97-AF65-F5344CB8AC3E}">
        <p14:creationId xmlns:p14="http://schemas.microsoft.com/office/powerpoint/2010/main" val="292608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8ED606-9E67-40B4-9273-8868E63950D9}"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98079-D119-420F-8B5D-60C84828FB90}" type="slidenum">
              <a:rPr lang="en-US" smtClean="0"/>
              <a:t>‹#›</a:t>
            </a:fld>
            <a:endParaRPr lang="en-US"/>
          </a:p>
        </p:txBody>
      </p:sp>
    </p:spTree>
    <p:extLst>
      <p:ext uri="{BB962C8B-B14F-4D97-AF65-F5344CB8AC3E}">
        <p14:creationId xmlns:p14="http://schemas.microsoft.com/office/powerpoint/2010/main" val="2481373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8ED606-9E67-40B4-9273-8868E63950D9}"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98079-D119-420F-8B5D-60C84828FB90}" type="slidenum">
              <a:rPr lang="en-US" smtClean="0"/>
              <a:t>‹#›</a:t>
            </a:fld>
            <a:endParaRPr lang="en-US"/>
          </a:p>
        </p:txBody>
      </p:sp>
    </p:spTree>
    <p:extLst>
      <p:ext uri="{BB962C8B-B14F-4D97-AF65-F5344CB8AC3E}">
        <p14:creationId xmlns:p14="http://schemas.microsoft.com/office/powerpoint/2010/main" val="1757803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8ED606-9E67-40B4-9273-8868E63950D9}"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98079-D119-420F-8B5D-60C84828FB9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5309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8ED606-9E67-40B4-9273-8868E63950D9}"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98079-D119-420F-8B5D-60C84828FB90}" type="slidenum">
              <a:rPr lang="en-US" smtClean="0"/>
              <a:t>‹#›</a:t>
            </a:fld>
            <a:endParaRPr lang="en-US"/>
          </a:p>
        </p:txBody>
      </p:sp>
    </p:spTree>
    <p:extLst>
      <p:ext uri="{BB962C8B-B14F-4D97-AF65-F5344CB8AC3E}">
        <p14:creationId xmlns:p14="http://schemas.microsoft.com/office/powerpoint/2010/main" val="1817726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8ED606-9E67-40B4-9273-8868E63950D9}" type="datetimeFigureOut">
              <a:rPr lang="en-US" smtClean="0"/>
              <a:t>8/2/2020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98079-D119-420F-8B5D-60C84828FB90}" type="slidenum">
              <a:rPr lang="en-US" smtClean="0"/>
              <a:t>‹#›</a:t>
            </a:fld>
            <a:endParaRPr lang="en-US"/>
          </a:p>
        </p:txBody>
      </p:sp>
    </p:spTree>
    <p:extLst>
      <p:ext uri="{BB962C8B-B14F-4D97-AF65-F5344CB8AC3E}">
        <p14:creationId xmlns:p14="http://schemas.microsoft.com/office/powerpoint/2010/main" val="3470401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8ED606-9E67-40B4-9273-8868E63950D9}" type="datetimeFigureOut">
              <a:rPr lang="en-US" smtClean="0"/>
              <a:t>8/2/2020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98079-D119-420F-8B5D-60C84828FB90}" type="slidenum">
              <a:rPr lang="en-US" smtClean="0"/>
              <a:t>‹#›</a:t>
            </a:fld>
            <a:endParaRPr lang="en-US"/>
          </a:p>
        </p:txBody>
      </p:sp>
    </p:spTree>
    <p:extLst>
      <p:ext uri="{BB962C8B-B14F-4D97-AF65-F5344CB8AC3E}">
        <p14:creationId xmlns:p14="http://schemas.microsoft.com/office/powerpoint/2010/main" val="482115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8ED606-9E67-40B4-9273-8868E63950D9}" type="datetimeFigureOut">
              <a:rPr lang="en-US" smtClean="0"/>
              <a:t>8/2/2020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0F98079-D119-420F-8B5D-60C84828FB90}" type="slidenum">
              <a:rPr lang="en-US" smtClean="0"/>
              <a:t>‹#›</a:t>
            </a:fld>
            <a:endParaRPr lang="en-US"/>
          </a:p>
        </p:txBody>
      </p:sp>
    </p:spTree>
    <p:extLst>
      <p:ext uri="{BB962C8B-B14F-4D97-AF65-F5344CB8AC3E}">
        <p14:creationId xmlns:p14="http://schemas.microsoft.com/office/powerpoint/2010/main" val="3581824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98ED606-9E67-40B4-9273-8868E63950D9}" type="datetimeFigureOut">
              <a:rPr lang="en-US" smtClean="0"/>
              <a:t>8/2/2020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0F98079-D119-420F-8B5D-60C84828FB90}" type="slidenum">
              <a:rPr lang="en-US" smtClean="0"/>
              <a:t>‹#›</a:t>
            </a:fld>
            <a:endParaRPr lang="en-US"/>
          </a:p>
        </p:txBody>
      </p:sp>
    </p:spTree>
    <p:extLst>
      <p:ext uri="{BB962C8B-B14F-4D97-AF65-F5344CB8AC3E}">
        <p14:creationId xmlns:p14="http://schemas.microsoft.com/office/powerpoint/2010/main" val="180424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8ED606-9E67-40B4-9273-8868E63950D9}"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98079-D119-420F-8B5D-60C84828FB90}" type="slidenum">
              <a:rPr lang="en-US" smtClean="0"/>
              <a:t>‹#›</a:t>
            </a:fld>
            <a:endParaRPr lang="en-US"/>
          </a:p>
        </p:txBody>
      </p:sp>
    </p:spTree>
    <p:extLst>
      <p:ext uri="{BB962C8B-B14F-4D97-AF65-F5344CB8AC3E}">
        <p14:creationId xmlns:p14="http://schemas.microsoft.com/office/powerpoint/2010/main" val="2476367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98ED606-9E67-40B4-9273-8868E63950D9}" type="datetimeFigureOut">
              <a:rPr lang="en-US" smtClean="0"/>
              <a:t>8/2/2020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0F98079-D119-420F-8B5D-60C84828FB9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442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sf.gov/publications/pub_summ.jsp?WT.z_pims_id=6201&amp;ods_key=nsf1658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fastlane.nsf.gov/grfp/Login.d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fpessayinsights.missouri.edu/" TargetMode="External"/><Relationship Id="rId2" Type="http://schemas.openxmlformats.org/officeDocument/2006/relationships/hyperlink" Target="http://www.nsfgrfp.org/" TargetMode="External"/><Relationship Id="rId1" Type="http://schemas.openxmlformats.org/officeDocument/2006/relationships/slideLayout" Target="../slideLayouts/slideLayout2.xml"/><Relationship Id="rId5" Type="http://schemas.openxmlformats.org/officeDocument/2006/relationships/hyperlink" Target="http://www.alexhunterlang.com/nsf-fellowship" TargetMode="External"/><Relationship Id="rId4" Type="http://schemas.openxmlformats.org/officeDocument/2006/relationships/hyperlink" Target="http://chrisblattman.com/2012/09/09/phd-students-writing-an-nsf-applicati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grfpessayinsights.missouri.edu/reviewer-comments-sample.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Preparing for the NSF </a:t>
            </a:r>
          </a:p>
        </p:txBody>
      </p:sp>
      <p:sp>
        <p:nvSpPr>
          <p:cNvPr id="3" name="Subtitle 2"/>
          <p:cNvSpPr>
            <a:spLocks noGrp="1"/>
          </p:cNvSpPr>
          <p:nvPr>
            <p:ph type="subTitle" idx="1"/>
          </p:nvPr>
        </p:nvSpPr>
        <p:spPr/>
        <p:txBody>
          <a:bodyPr/>
          <a:lstStyle/>
          <a:p>
            <a:r>
              <a:rPr lang="en-US" dirty="0"/>
              <a:t>By: Natalie Duncombe </a:t>
            </a:r>
          </a:p>
        </p:txBody>
      </p:sp>
    </p:spTree>
    <p:extLst>
      <p:ext uri="{BB962C8B-B14F-4D97-AF65-F5344CB8AC3E}">
        <p14:creationId xmlns:p14="http://schemas.microsoft.com/office/powerpoint/2010/main" val="4125572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Letters </a:t>
            </a:r>
          </a:p>
        </p:txBody>
      </p:sp>
      <p:sp>
        <p:nvSpPr>
          <p:cNvPr id="3" name="Content Placeholder 2"/>
          <p:cNvSpPr>
            <a:spLocks noGrp="1"/>
          </p:cNvSpPr>
          <p:nvPr>
            <p:ph idx="1"/>
          </p:nvPr>
        </p:nvSpPr>
        <p:spPr/>
        <p:txBody>
          <a:bodyPr>
            <a:normAutofit/>
          </a:bodyPr>
          <a:lstStyle/>
          <a:p>
            <a:r>
              <a:rPr lang="en-US" dirty="0"/>
              <a:t>Help your reference writer with this information as much as possible</a:t>
            </a:r>
          </a:p>
          <a:p>
            <a:r>
              <a:rPr lang="en-US" dirty="0"/>
              <a:t>The Reference Writer will be asked to answer the following:</a:t>
            </a:r>
          </a:p>
          <a:p>
            <a:pPr>
              <a:buFont typeface="Arial" panose="020B0604020202020204" pitchFamily="34" charset="0"/>
              <a:buChar char="•"/>
            </a:pPr>
            <a:r>
              <a:rPr lang="en-US" dirty="0"/>
              <a:t>How long have you known the applicant, and in which capacity?</a:t>
            </a:r>
          </a:p>
          <a:p>
            <a:pPr>
              <a:buFont typeface="Arial" panose="020B0604020202020204" pitchFamily="34" charset="0"/>
              <a:buChar char="•"/>
            </a:pPr>
            <a:r>
              <a:rPr lang="en-US" dirty="0"/>
              <a:t>If you are the candidate’s research supervisor, you must comment on the originality of his/her research statement, and the role, if any, you had in assisting the student with this application.</a:t>
            </a:r>
          </a:p>
          <a:p>
            <a:pPr>
              <a:buFont typeface="Arial" panose="020B0604020202020204" pitchFamily="34" charset="0"/>
              <a:buChar char="•"/>
            </a:pPr>
            <a:r>
              <a:rPr lang="en-US" dirty="0"/>
              <a:t>What is the applicant’s potential for contributing to a globally-engaged STEM workforce? </a:t>
            </a:r>
          </a:p>
          <a:p>
            <a:pPr>
              <a:buFont typeface="Arial" panose="020B0604020202020204" pitchFamily="34" charset="0"/>
              <a:buChar char="•"/>
            </a:pPr>
            <a:r>
              <a:rPr lang="en-US" dirty="0"/>
              <a:t> What are the Intellectual Merit and Broader Impacts demonstrated by the applicant?</a:t>
            </a:r>
          </a:p>
          <a:p>
            <a:endParaRPr lang="en-US" dirty="0"/>
          </a:p>
        </p:txBody>
      </p:sp>
      <p:sp>
        <p:nvSpPr>
          <p:cNvPr id="4" name="TextBox 3"/>
          <p:cNvSpPr txBox="1"/>
          <p:nvPr/>
        </p:nvSpPr>
        <p:spPr>
          <a:xfrm>
            <a:off x="1200150" y="5869094"/>
            <a:ext cx="7592786" cy="276999"/>
          </a:xfrm>
          <a:prstGeom prst="rect">
            <a:avLst/>
          </a:prstGeom>
          <a:noFill/>
        </p:spPr>
        <p:txBody>
          <a:bodyPr wrap="square" rtlCol="0">
            <a:spAutoFit/>
          </a:bodyPr>
          <a:lstStyle/>
          <a:p>
            <a:r>
              <a:rPr lang="en-US" sz="1200" dirty="0"/>
              <a:t>Source: https://www.fastlane.nsf.gov/NSFHelp/flashhelp/fastlane/FastLane_Help/grfp_faqs_applicants.htm#52</a:t>
            </a:r>
          </a:p>
        </p:txBody>
      </p:sp>
    </p:spTree>
    <p:extLst>
      <p:ext uri="{BB962C8B-B14F-4D97-AF65-F5344CB8AC3E}">
        <p14:creationId xmlns:p14="http://schemas.microsoft.com/office/powerpoint/2010/main" val="1154778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Statements – General Advice</a:t>
            </a:r>
          </a:p>
        </p:txBody>
      </p:sp>
      <p:sp>
        <p:nvSpPr>
          <p:cNvPr id="3" name="Content Placeholder 2"/>
          <p:cNvSpPr>
            <a:spLocks noGrp="1"/>
          </p:cNvSpPr>
          <p:nvPr>
            <p:ph idx="1"/>
          </p:nvPr>
        </p:nvSpPr>
        <p:spPr>
          <a:xfrm>
            <a:off x="1097280" y="1758139"/>
            <a:ext cx="10058400" cy="4023360"/>
          </a:xfrm>
        </p:spPr>
        <p:txBody>
          <a:bodyPr>
            <a:normAutofit/>
          </a:bodyPr>
          <a:lstStyle/>
          <a:p>
            <a:endParaRPr lang="en-US" dirty="0"/>
          </a:p>
          <a:p>
            <a:endParaRPr lang="en-US" dirty="0"/>
          </a:p>
          <a:p>
            <a:endParaRPr lang="en-US" dirty="0"/>
          </a:p>
          <a:p>
            <a:r>
              <a:rPr lang="en-US" b="1" dirty="0"/>
              <a:t>1</a:t>
            </a:r>
            <a:r>
              <a:rPr lang="en-US" dirty="0"/>
              <a:t>. Be concise and format your statements effectively. Remember that reviewers will have limited time to read your application. </a:t>
            </a:r>
            <a:r>
              <a:rPr lang="en-US" b="1" dirty="0">
                <a:solidFill>
                  <a:schemeClr val="tx1"/>
                </a:solidFill>
              </a:rPr>
              <a:t>Clearly labeling different sections and addressing explicitly each requirement will make the statement more effective and clear for reviewers.</a:t>
            </a:r>
          </a:p>
          <a:p>
            <a:endParaRPr lang="en-US" dirty="0"/>
          </a:p>
        </p:txBody>
      </p:sp>
      <p:sp>
        <p:nvSpPr>
          <p:cNvPr id="4" name="TextBox 3"/>
          <p:cNvSpPr txBox="1"/>
          <p:nvPr/>
        </p:nvSpPr>
        <p:spPr>
          <a:xfrm>
            <a:off x="1097280" y="5869094"/>
            <a:ext cx="8095706" cy="276999"/>
          </a:xfrm>
          <a:prstGeom prst="rect">
            <a:avLst/>
          </a:prstGeom>
          <a:noFill/>
        </p:spPr>
        <p:txBody>
          <a:bodyPr wrap="square" rtlCol="0">
            <a:spAutoFit/>
          </a:bodyPr>
          <a:lstStyle/>
          <a:p>
            <a:r>
              <a:rPr lang="en-US" sz="1200" dirty="0"/>
              <a:t>Source: http://www.nsfgrfp.org/applicants/application_components/statements</a:t>
            </a:r>
          </a:p>
        </p:txBody>
      </p:sp>
    </p:spTree>
    <p:extLst>
      <p:ext uri="{BB962C8B-B14F-4D97-AF65-F5344CB8AC3E}">
        <p14:creationId xmlns:p14="http://schemas.microsoft.com/office/powerpoint/2010/main" val="2104081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Statements – General Advice</a:t>
            </a:r>
          </a:p>
        </p:txBody>
      </p:sp>
      <p:sp>
        <p:nvSpPr>
          <p:cNvPr id="3" name="Content Placeholder 2"/>
          <p:cNvSpPr>
            <a:spLocks noGrp="1"/>
          </p:cNvSpPr>
          <p:nvPr>
            <p:ph idx="1"/>
          </p:nvPr>
        </p:nvSpPr>
        <p:spPr/>
        <p:txBody>
          <a:bodyPr/>
          <a:lstStyle/>
          <a:p>
            <a:endParaRPr lang="en-US" b="1" dirty="0"/>
          </a:p>
          <a:p>
            <a:endParaRPr lang="en-US" b="1" dirty="0"/>
          </a:p>
          <a:p>
            <a:r>
              <a:rPr lang="en-US" b="1" dirty="0"/>
              <a:t>2. Keep in mind that NSF does not just seek to fund scientists and engineers; NSF seeks to fund future STEM leaders.</a:t>
            </a:r>
            <a:r>
              <a:rPr lang="en-US" dirty="0"/>
              <a:t> </a:t>
            </a:r>
            <a:r>
              <a:rPr lang="en-US" dirty="0">
                <a:solidFill>
                  <a:srgbClr val="000000"/>
                </a:solidFill>
              </a:rPr>
              <a:t>Use the statements to </a:t>
            </a:r>
            <a:r>
              <a:rPr lang="en-US" b="1" dirty="0">
                <a:solidFill>
                  <a:srgbClr val="000000"/>
                </a:solidFill>
              </a:rPr>
              <a:t>show leadership potential</a:t>
            </a:r>
            <a:r>
              <a:rPr lang="en-US" dirty="0"/>
              <a:t>, self-starter capabilities, and the ability to work well with others (scientists, students, people in the community, etc.).  Show passion, motivation for a STEM career, and initiative in your past research and other experiences.</a:t>
            </a:r>
          </a:p>
          <a:p>
            <a:endParaRPr lang="en-US" dirty="0"/>
          </a:p>
        </p:txBody>
      </p:sp>
    </p:spTree>
    <p:extLst>
      <p:ext uri="{BB962C8B-B14F-4D97-AF65-F5344CB8AC3E}">
        <p14:creationId xmlns:p14="http://schemas.microsoft.com/office/powerpoint/2010/main" val="2839710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Statements – General Advice</a:t>
            </a:r>
          </a:p>
        </p:txBody>
      </p:sp>
      <p:sp>
        <p:nvSpPr>
          <p:cNvPr id="3" name="Content Placeholder 2"/>
          <p:cNvSpPr>
            <a:spLocks noGrp="1"/>
          </p:cNvSpPr>
          <p:nvPr>
            <p:ph idx="1"/>
          </p:nvPr>
        </p:nvSpPr>
        <p:spPr/>
        <p:txBody>
          <a:bodyPr/>
          <a:lstStyle/>
          <a:p>
            <a:endParaRPr lang="en-US" b="1" dirty="0"/>
          </a:p>
          <a:p>
            <a:endParaRPr lang="en-US" b="1" dirty="0"/>
          </a:p>
          <a:p>
            <a:r>
              <a:rPr lang="en-US" b="1" dirty="0"/>
              <a:t>3. Be yourself.</a:t>
            </a:r>
            <a:r>
              <a:rPr lang="en-US" dirty="0"/>
              <a:t>  An application that conveys a clear sense of who you are as a person, with a narrative that has energy and flow, will generally be better received than an application that is impersonal and flat. Remember that the GRFP recognizes individuals based on their demonstrated potential for significant achievements in science and engineering.  That is, </a:t>
            </a:r>
            <a:r>
              <a:rPr lang="en-US" b="1" dirty="0">
                <a:solidFill>
                  <a:srgbClr val="000000"/>
                </a:solidFill>
              </a:rPr>
              <a:t>the potential of individuals is evaluated, not just the proposed research.</a:t>
            </a:r>
          </a:p>
          <a:p>
            <a:endParaRPr lang="en-US" dirty="0"/>
          </a:p>
        </p:txBody>
      </p:sp>
    </p:spTree>
    <p:extLst>
      <p:ext uri="{BB962C8B-B14F-4D97-AF65-F5344CB8AC3E}">
        <p14:creationId xmlns:p14="http://schemas.microsoft.com/office/powerpoint/2010/main" val="1002904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Statements – General Advice</a:t>
            </a:r>
          </a:p>
        </p:txBody>
      </p:sp>
      <p:sp>
        <p:nvSpPr>
          <p:cNvPr id="3" name="Content Placeholder 2"/>
          <p:cNvSpPr>
            <a:spLocks noGrp="1"/>
          </p:cNvSpPr>
          <p:nvPr>
            <p:ph idx="1"/>
          </p:nvPr>
        </p:nvSpPr>
        <p:spPr/>
        <p:txBody>
          <a:bodyPr/>
          <a:lstStyle/>
          <a:p>
            <a:endParaRPr lang="en-US" b="1" dirty="0"/>
          </a:p>
          <a:p>
            <a:r>
              <a:rPr lang="en-US" b="1" dirty="0"/>
              <a:t>4. Use appropriate scientific form</a:t>
            </a:r>
            <a:r>
              <a:rPr lang="en-US" dirty="0"/>
              <a:t> (hypothesis, figures, references) in the Graduate Research Statement.</a:t>
            </a:r>
          </a:p>
          <a:p>
            <a:r>
              <a:rPr lang="en-US" b="1" dirty="0"/>
              <a:t>5. Don't get bogged down in the specifics, or be overly technical.</a:t>
            </a:r>
            <a:r>
              <a:rPr lang="en-US" dirty="0"/>
              <a:t> Instead of elaborate details on theory, </a:t>
            </a:r>
            <a:r>
              <a:rPr lang="en-US" b="1" dirty="0"/>
              <a:t>focus on the rationale for your studies and the existing literature as it supports your proposed work</a:t>
            </a:r>
            <a:r>
              <a:rPr lang="en-US" dirty="0"/>
              <a:t>. Although make sure to recognize when applying as a graduate student the bar is a little higher. While reviewers will generally be knowledge experts in your general field, they probably will not be experts in your specific proposed research topic.</a:t>
            </a:r>
          </a:p>
          <a:p>
            <a:endParaRPr lang="en-US" dirty="0"/>
          </a:p>
        </p:txBody>
      </p:sp>
    </p:spTree>
    <p:extLst>
      <p:ext uri="{BB962C8B-B14F-4D97-AF65-F5344CB8AC3E}">
        <p14:creationId xmlns:p14="http://schemas.microsoft.com/office/powerpoint/2010/main" val="2106834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Statements – General Advice</a:t>
            </a:r>
          </a:p>
        </p:txBody>
      </p:sp>
      <p:sp>
        <p:nvSpPr>
          <p:cNvPr id="3" name="Content Placeholder 2"/>
          <p:cNvSpPr>
            <a:spLocks noGrp="1"/>
          </p:cNvSpPr>
          <p:nvPr>
            <p:ph idx="1"/>
          </p:nvPr>
        </p:nvSpPr>
        <p:spPr/>
        <p:txBody>
          <a:bodyPr/>
          <a:lstStyle/>
          <a:p>
            <a:endParaRPr lang="en-US" b="1" dirty="0"/>
          </a:p>
          <a:p>
            <a:endParaRPr lang="en-US" b="1" dirty="0"/>
          </a:p>
          <a:p>
            <a:r>
              <a:rPr lang="en-US" b="1" dirty="0"/>
              <a:t>6. Develop a consistent theme in both of the statements</a:t>
            </a:r>
            <a:r>
              <a:rPr lang="en-US" dirty="0"/>
              <a:t>, weaving together your personal story with your academic and career plans and past experiences to make a compelling case why NSF should award you the fellowship. The decision will be based on your demonstrated potential for significant achievements in science and engineering. Keep in mind that reviewers will read your complete application package.</a:t>
            </a:r>
          </a:p>
          <a:p>
            <a:endParaRPr lang="en-US" dirty="0"/>
          </a:p>
        </p:txBody>
      </p:sp>
    </p:spTree>
    <p:extLst>
      <p:ext uri="{BB962C8B-B14F-4D97-AF65-F5344CB8AC3E}">
        <p14:creationId xmlns:p14="http://schemas.microsoft.com/office/powerpoint/2010/main" val="2265291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Statements - Pay Attention to Formatting </a:t>
            </a:r>
          </a:p>
        </p:txBody>
      </p:sp>
      <p:sp>
        <p:nvSpPr>
          <p:cNvPr id="3" name="Content Placeholder 2"/>
          <p:cNvSpPr>
            <a:spLocks noGrp="1"/>
          </p:cNvSpPr>
          <p:nvPr>
            <p:ph idx="1"/>
          </p:nvPr>
        </p:nvSpPr>
        <p:spPr/>
        <p:txBody>
          <a:bodyPr>
            <a:normAutofit/>
          </a:bodyPr>
          <a:lstStyle/>
          <a:p>
            <a:r>
              <a:rPr lang="en-US" b="1" dirty="0">
                <a:solidFill>
                  <a:srgbClr val="FF0000"/>
                </a:solidFill>
                <a:effectLst/>
              </a:rPr>
              <a:t>Applications that do not adhere to the guidelines will be returned without review – (this has happened!!)</a:t>
            </a:r>
          </a:p>
          <a:p>
            <a:pPr marL="0" indent="0">
              <a:buNone/>
            </a:pPr>
            <a:endParaRPr lang="en-US" dirty="0"/>
          </a:p>
        </p:txBody>
      </p:sp>
      <p:sp>
        <p:nvSpPr>
          <p:cNvPr id="4" name="TextBox 3"/>
          <p:cNvSpPr txBox="1"/>
          <p:nvPr/>
        </p:nvSpPr>
        <p:spPr>
          <a:xfrm>
            <a:off x="1097280" y="5943783"/>
            <a:ext cx="7837715" cy="276999"/>
          </a:xfrm>
          <a:prstGeom prst="rect">
            <a:avLst/>
          </a:prstGeom>
          <a:noFill/>
        </p:spPr>
        <p:txBody>
          <a:bodyPr wrap="square" rtlCol="0">
            <a:spAutoFit/>
          </a:bodyPr>
          <a:lstStyle/>
          <a:p>
            <a:r>
              <a:rPr lang="en-US" sz="1200" dirty="0"/>
              <a:t>Source: https://www.fastlane.nsf.gov/NSFHelp/flashhelp/fastlane/FastLane_Help/grfp_faqs_applicants.htm#26</a:t>
            </a:r>
          </a:p>
        </p:txBody>
      </p:sp>
    </p:spTree>
    <p:extLst>
      <p:ext uri="{BB962C8B-B14F-4D97-AF65-F5344CB8AC3E}">
        <p14:creationId xmlns:p14="http://schemas.microsoft.com/office/powerpoint/2010/main" val="3370416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Statement - Prompt  </a:t>
            </a:r>
          </a:p>
        </p:txBody>
      </p:sp>
      <p:sp>
        <p:nvSpPr>
          <p:cNvPr id="3" name="Content Placeholder 2"/>
          <p:cNvSpPr>
            <a:spLocks noGrp="1"/>
          </p:cNvSpPr>
          <p:nvPr>
            <p:ph idx="1"/>
          </p:nvPr>
        </p:nvSpPr>
        <p:spPr/>
        <p:txBody>
          <a:bodyPr>
            <a:normAutofit fontScale="92500" lnSpcReduction="10000"/>
          </a:bodyPr>
          <a:lstStyle/>
          <a:p>
            <a:r>
              <a:rPr lang="en-US" dirty="0"/>
              <a:t>Please outline your educational and professional development plans and career goals. How do you envision graduate school </a:t>
            </a:r>
            <a:r>
              <a:rPr lang="en-US"/>
              <a:t>preparing you </a:t>
            </a:r>
            <a:r>
              <a:rPr lang="en-US" dirty="0"/>
              <a:t>for a career that allows you to contribute to expanding scientific understanding as well as broadly benefit society?</a:t>
            </a:r>
          </a:p>
          <a:p>
            <a:r>
              <a:rPr lang="en-US" dirty="0"/>
              <a:t>Describe your personal, educational, and/or professional experiences that motivate your decision to pursue advanced study in science, technology, engineering or mathematics (STEM). Include specific examples of any research and/or professional activities in which you have participated. Present a concise description of the activities, highlight the results and discuss how these activities have prepared you to seek a graduate degree. Specify your role in the activity including the extent to which you worked independently and/or as part of a team. Describe the contributions of your activity to advancing knowledge in STEM fields as well as the potential for broader impacts (See Solicitation, Section VI, for more information about Broader Impacts).</a:t>
            </a:r>
          </a:p>
          <a:p>
            <a:r>
              <a:rPr lang="en-US" dirty="0"/>
              <a:t>NSF Fellows are expected to become globally engaged knowledge experts and leaders who can contribute significantly to research, education, and innovations in science and engineering. The purpose of this essay is to demonstrate your potential to satisfy this requirement. Your ideas and examples do not have to be confined necessarily to the discipline that you have chosen to pursue. </a:t>
            </a:r>
          </a:p>
          <a:p>
            <a:endParaRPr lang="en-US" dirty="0"/>
          </a:p>
        </p:txBody>
      </p:sp>
    </p:spTree>
    <p:extLst>
      <p:ext uri="{BB962C8B-B14F-4D97-AF65-F5344CB8AC3E}">
        <p14:creationId xmlns:p14="http://schemas.microsoft.com/office/powerpoint/2010/main" val="4179034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Statement - notes </a:t>
            </a:r>
          </a:p>
        </p:txBody>
      </p:sp>
      <p:sp>
        <p:nvSpPr>
          <p:cNvPr id="3" name="Content Placeholder 2"/>
          <p:cNvSpPr>
            <a:spLocks noGrp="1"/>
          </p:cNvSpPr>
          <p:nvPr>
            <p:ph idx="1"/>
          </p:nvPr>
        </p:nvSpPr>
        <p:spPr/>
        <p:txBody>
          <a:bodyPr/>
          <a:lstStyle/>
          <a:p>
            <a:r>
              <a:rPr lang="en-US" dirty="0"/>
              <a:t>Treat this as an extended cover letter</a:t>
            </a:r>
          </a:p>
          <a:p>
            <a:pPr lvl="1"/>
            <a:r>
              <a:rPr lang="en-US" dirty="0"/>
              <a:t>Qualifications</a:t>
            </a:r>
          </a:p>
          <a:p>
            <a:pPr lvl="1"/>
            <a:r>
              <a:rPr lang="en-US" dirty="0"/>
              <a:t>Research experience &amp; interests</a:t>
            </a:r>
          </a:p>
          <a:p>
            <a:pPr lvl="1"/>
            <a:r>
              <a:rPr lang="en-US" dirty="0"/>
              <a:t>Career goals</a:t>
            </a:r>
          </a:p>
          <a:p>
            <a:pPr lvl="1"/>
            <a:r>
              <a:rPr lang="en-US" dirty="0"/>
              <a:t>Highlight items like awards and volunteer experience that would generally appear on your Resume. </a:t>
            </a:r>
          </a:p>
          <a:p>
            <a:pPr marL="0" indent="0">
              <a:buNone/>
            </a:pPr>
            <a:r>
              <a:rPr lang="en-US" dirty="0"/>
              <a:t>3 page limit</a:t>
            </a:r>
          </a:p>
        </p:txBody>
      </p:sp>
    </p:spTree>
    <p:extLst>
      <p:ext uri="{BB962C8B-B14F-4D97-AF65-F5344CB8AC3E}">
        <p14:creationId xmlns:p14="http://schemas.microsoft.com/office/powerpoint/2010/main" val="4290939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Statement  - Sample Outline </a:t>
            </a:r>
          </a:p>
        </p:txBody>
      </p:sp>
      <p:sp>
        <p:nvSpPr>
          <p:cNvPr id="3" name="Content Placeholder 2"/>
          <p:cNvSpPr>
            <a:spLocks noGrp="1"/>
          </p:cNvSpPr>
          <p:nvPr>
            <p:ph idx="1"/>
          </p:nvPr>
        </p:nvSpPr>
        <p:spPr/>
        <p:txBody>
          <a:bodyPr>
            <a:normAutofit lnSpcReduction="10000"/>
          </a:bodyPr>
          <a:lstStyle/>
          <a:p>
            <a:r>
              <a:rPr lang="en-US" dirty="0"/>
              <a:t>Intro </a:t>
            </a:r>
          </a:p>
          <a:p>
            <a:pPr lvl="1"/>
            <a:r>
              <a:rPr lang="en-US" dirty="0"/>
              <a:t>Probably similar to when you applied to Graduate School </a:t>
            </a:r>
          </a:p>
          <a:p>
            <a:pPr lvl="1"/>
            <a:r>
              <a:rPr lang="en-US" dirty="0"/>
              <a:t>Provide motivation for your chosen research proposal topic </a:t>
            </a:r>
          </a:p>
          <a:p>
            <a:pPr lvl="1"/>
            <a:endParaRPr lang="en-US" dirty="0"/>
          </a:p>
          <a:p>
            <a:pPr marL="201168" lvl="1" indent="0">
              <a:buNone/>
            </a:pPr>
            <a:r>
              <a:rPr lang="en-US" dirty="0"/>
              <a:t>Intellectual Merit (actually use headers if possible)</a:t>
            </a:r>
          </a:p>
          <a:p>
            <a:pPr lvl="1"/>
            <a:r>
              <a:rPr lang="en-US" dirty="0"/>
              <a:t>Will be similar to your graduate application </a:t>
            </a:r>
          </a:p>
          <a:p>
            <a:pPr lvl="1"/>
            <a:r>
              <a:rPr lang="en-US" dirty="0"/>
              <a:t>Talk about research, academic awards, and academic contributions </a:t>
            </a:r>
          </a:p>
          <a:p>
            <a:pPr lvl="1"/>
            <a:r>
              <a:rPr lang="en-US" dirty="0"/>
              <a:t>Emphasize why you are uniquely qualified to address your chosen proposal topic</a:t>
            </a:r>
          </a:p>
          <a:p>
            <a:pPr lvl="1"/>
            <a:endParaRPr lang="en-US" dirty="0"/>
          </a:p>
          <a:p>
            <a:pPr marL="201168" lvl="1" indent="0">
              <a:buNone/>
            </a:pPr>
            <a:r>
              <a:rPr lang="en-US" dirty="0"/>
              <a:t>Broader Impact </a:t>
            </a:r>
          </a:p>
          <a:p>
            <a:pPr lvl="1"/>
            <a:r>
              <a:rPr lang="en-US" dirty="0"/>
              <a:t>Describe the impact you hope your research will have on the field (it’s okay to reiterate what you’ll say in your proposal) – try to be specific and not too hokey</a:t>
            </a:r>
          </a:p>
          <a:p>
            <a:pPr lvl="1"/>
            <a:r>
              <a:rPr lang="en-US" dirty="0"/>
              <a:t>If you have relevant leadership/volunteer/extra-curricular experience try to use those to demonstrate your capacity for leadership in the field beyond your research </a:t>
            </a:r>
          </a:p>
        </p:txBody>
      </p:sp>
    </p:spTree>
    <p:extLst>
      <p:ext uri="{BB962C8B-B14F-4D97-AF65-F5344CB8AC3E}">
        <p14:creationId xmlns:p14="http://schemas.microsoft.com/office/powerpoint/2010/main" val="823954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buNone/>
            </a:pPr>
            <a:r>
              <a:rPr lang="en-US" dirty="0"/>
              <a:t>Overview of NSF  </a:t>
            </a:r>
          </a:p>
          <a:p>
            <a:pPr lvl="1">
              <a:buFont typeface="Arial" panose="020B0604020202020204" pitchFamily="34" charset="0"/>
              <a:buChar char="•"/>
            </a:pPr>
            <a:r>
              <a:rPr lang="en-US" dirty="0"/>
              <a:t>Eligibility</a:t>
            </a:r>
          </a:p>
          <a:p>
            <a:pPr lvl="1">
              <a:buFont typeface="Arial" panose="020B0604020202020204" pitchFamily="34" charset="0"/>
              <a:buChar char="•"/>
            </a:pPr>
            <a:r>
              <a:rPr lang="en-US" dirty="0"/>
              <a:t>Application Overview </a:t>
            </a:r>
          </a:p>
          <a:p>
            <a:pPr lvl="1">
              <a:buFont typeface="Arial" panose="020B0604020202020204" pitchFamily="34" charset="0"/>
              <a:buChar char="•"/>
            </a:pPr>
            <a:r>
              <a:rPr lang="en-US" dirty="0"/>
              <a:t>Review Process and Criteria</a:t>
            </a:r>
          </a:p>
          <a:p>
            <a:pPr lvl="1">
              <a:buFont typeface="Arial" panose="020B0604020202020204" pitchFamily="34" charset="0"/>
              <a:buChar char="•"/>
            </a:pPr>
            <a:r>
              <a:rPr lang="en-US" dirty="0"/>
              <a:t>Reference letters</a:t>
            </a:r>
          </a:p>
          <a:p>
            <a:pPr marL="0" indent="0">
              <a:buNone/>
            </a:pPr>
            <a:r>
              <a:rPr lang="en-US" dirty="0"/>
              <a:t>Writing your statements </a:t>
            </a:r>
          </a:p>
          <a:p>
            <a:pPr lvl="1">
              <a:buFont typeface="Arial" panose="020B0604020202020204" pitchFamily="34" charset="0"/>
              <a:buChar char="•"/>
            </a:pPr>
            <a:r>
              <a:rPr lang="en-US" dirty="0"/>
              <a:t>Personal Statement </a:t>
            </a:r>
          </a:p>
          <a:p>
            <a:pPr lvl="1">
              <a:buFont typeface="Arial" panose="020B0604020202020204" pitchFamily="34" charset="0"/>
              <a:buChar char="•"/>
            </a:pPr>
            <a:r>
              <a:rPr lang="en-US" dirty="0"/>
              <a:t>Research Proposal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718524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Proposal - Prompt </a:t>
            </a:r>
          </a:p>
        </p:txBody>
      </p:sp>
      <p:sp>
        <p:nvSpPr>
          <p:cNvPr id="3" name="Content Placeholder 2"/>
          <p:cNvSpPr>
            <a:spLocks noGrp="1"/>
          </p:cNvSpPr>
          <p:nvPr>
            <p:ph idx="1"/>
          </p:nvPr>
        </p:nvSpPr>
        <p:spPr/>
        <p:txBody>
          <a:bodyPr/>
          <a:lstStyle/>
          <a:p>
            <a:r>
              <a:rPr lang="en-US" dirty="0"/>
              <a:t>Present an original research topic that you would like to pursue in graduate school. Describe the research idea, your general approach, as well as any unique resources that may be needed for accomplishing the research goal (i.e. access to national facilities or collections, collaborations, overseas work, </a:t>
            </a:r>
            <a:r>
              <a:rPr lang="en-US" dirty="0" err="1"/>
              <a:t>etc</a:t>
            </a:r>
            <a:r>
              <a:rPr lang="en-US" dirty="0"/>
              <a:t>). You may choose to include important literature citations. Address the potential of the research to advance knowledge and understanding within science as well as the potential for broader impacts on society. The research discussed must be in a field listed in the Solicitation (Section X, Fields of Study).</a:t>
            </a:r>
          </a:p>
        </p:txBody>
      </p:sp>
    </p:spTree>
    <p:extLst>
      <p:ext uri="{BB962C8B-B14F-4D97-AF65-F5344CB8AC3E}">
        <p14:creationId xmlns:p14="http://schemas.microsoft.com/office/powerpoint/2010/main" val="749948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Proposal - notes </a:t>
            </a:r>
          </a:p>
        </p:txBody>
      </p:sp>
      <p:sp>
        <p:nvSpPr>
          <p:cNvPr id="3" name="Content Placeholder 2"/>
          <p:cNvSpPr>
            <a:spLocks noGrp="1"/>
          </p:cNvSpPr>
          <p:nvPr>
            <p:ph idx="1"/>
          </p:nvPr>
        </p:nvSpPr>
        <p:spPr/>
        <p:txBody>
          <a:bodyPr>
            <a:normAutofit/>
          </a:bodyPr>
          <a:lstStyle/>
          <a:p>
            <a:pPr marL="0" indent="0">
              <a:buNone/>
            </a:pPr>
            <a:r>
              <a:rPr lang="en-US" dirty="0"/>
              <a:t>Not tied to Proposal if you win </a:t>
            </a:r>
          </a:p>
          <a:p>
            <a:pPr marL="0" indent="0">
              <a:buNone/>
            </a:pPr>
            <a:r>
              <a:rPr lang="en-US" dirty="0"/>
              <a:t>Write on a topic you know or have researched	</a:t>
            </a:r>
          </a:p>
          <a:p>
            <a:pPr marL="0" indent="0">
              <a:buNone/>
            </a:pPr>
            <a:r>
              <a:rPr lang="en-US" dirty="0"/>
              <a:t>Be detailed- write equations, explain where you’ll get data</a:t>
            </a:r>
          </a:p>
          <a:p>
            <a:pPr marL="0" indent="0">
              <a:buNone/>
            </a:pPr>
            <a:r>
              <a:rPr lang="en-US" dirty="0"/>
              <a:t>2 page limit – be concise! </a:t>
            </a:r>
          </a:p>
          <a:p>
            <a:pPr marL="0" indent="0">
              <a:buNone/>
            </a:pPr>
            <a:r>
              <a:rPr lang="en-US" dirty="0"/>
              <a:t>Clearly mark sections that cover Intellectual Merit and Broader Impact</a:t>
            </a:r>
          </a:p>
          <a:p>
            <a:pPr marL="0" indent="0">
              <a:buNone/>
            </a:pPr>
            <a:r>
              <a:rPr lang="en-US" dirty="0"/>
              <a:t>Talk to Economists and others and revise, revise, revise  </a:t>
            </a:r>
          </a:p>
          <a:p>
            <a:pPr marL="0" indent="0">
              <a:buNone/>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600374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13659" y="130261"/>
            <a:ext cx="9165227" cy="6582448"/>
          </a:xfrm>
        </p:spPr>
      </p:pic>
    </p:spTree>
    <p:extLst>
      <p:ext uri="{BB962C8B-B14F-4D97-AF65-F5344CB8AC3E}">
        <p14:creationId xmlns:p14="http://schemas.microsoft.com/office/powerpoint/2010/main" val="241735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NSF? </a:t>
            </a:r>
          </a:p>
        </p:txBody>
      </p:sp>
      <p:sp>
        <p:nvSpPr>
          <p:cNvPr id="3" name="Content Placeholder 2"/>
          <p:cNvSpPr>
            <a:spLocks noGrp="1"/>
          </p:cNvSpPr>
          <p:nvPr>
            <p:ph idx="1"/>
          </p:nvPr>
        </p:nvSpPr>
        <p:spPr/>
        <p:txBody>
          <a:bodyPr>
            <a:normAutofit/>
          </a:bodyPr>
          <a:lstStyle/>
          <a:p>
            <a:r>
              <a:rPr lang="en-US" dirty="0"/>
              <a:t>The NSF Graduate Research Fellowship Program (GRFP) helps ensure the vitality of the human resource base of science and engineering in the United States and reinforces its diversity. The program recognizes and supports outstanding graduate students in NSF-supported science, technology, engineering, and mathematics disciplines who are pursuing research-based master's and doctoral degrees at accredited United States institutions. </a:t>
            </a:r>
          </a:p>
          <a:p>
            <a:pPr marL="91440" lvl="1" indent="-91440">
              <a:spcBef>
                <a:spcPts val="1200"/>
              </a:spcBef>
              <a:spcAft>
                <a:spcPts val="200"/>
              </a:spcAft>
              <a:buSzPct val="100000"/>
              <a:buFont typeface="Calibri" panose="020F0502020204030204" pitchFamily="34" charset="0"/>
              <a:buChar char=" "/>
            </a:pPr>
            <a:r>
              <a:rPr lang="en-US" sz="2100" dirty="0"/>
              <a:t>Perks: </a:t>
            </a:r>
          </a:p>
          <a:p>
            <a:pPr lvl="1">
              <a:buFont typeface="Arial" panose="020B0604020202020204" pitchFamily="34" charset="0"/>
              <a:buChar char="•"/>
            </a:pPr>
            <a:r>
              <a:rPr lang="en-US" sz="1700" dirty="0"/>
              <a:t>Prestige</a:t>
            </a:r>
          </a:p>
          <a:p>
            <a:pPr lvl="1">
              <a:buFont typeface="Arial" panose="020B0604020202020204" pitchFamily="34" charset="0"/>
              <a:buChar char="•"/>
            </a:pPr>
            <a:r>
              <a:rPr lang="en-US" sz="1700" dirty="0"/>
              <a:t>Three-year annual stipend of $34,000 along with a $12,000 cost of education allowance for tuition and fees </a:t>
            </a:r>
          </a:p>
          <a:p>
            <a:pPr lvl="1">
              <a:buFont typeface="Arial" panose="020B0604020202020204" pitchFamily="34" charset="0"/>
              <a:buChar char="•"/>
            </a:pPr>
            <a:r>
              <a:rPr lang="en-US" sz="1700" dirty="0"/>
              <a:t>The freedom to conduct your own research at any accredited U.S. institution of graduate education you choose</a:t>
            </a:r>
          </a:p>
        </p:txBody>
      </p:sp>
      <p:sp>
        <p:nvSpPr>
          <p:cNvPr id="4" name="TextBox 3"/>
          <p:cNvSpPr txBox="1"/>
          <p:nvPr/>
        </p:nvSpPr>
        <p:spPr>
          <a:xfrm>
            <a:off x="1023801" y="5977468"/>
            <a:ext cx="5331279" cy="246221"/>
          </a:xfrm>
          <a:prstGeom prst="rect">
            <a:avLst/>
          </a:prstGeom>
          <a:noFill/>
        </p:spPr>
        <p:txBody>
          <a:bodyPr wrap="square" rtlCol="0">
            <a:spAutoFit/>
          </a:bodyPr>
          <a:lstStyle/>
          <a:p>
            <a:r>
              <a:rPr lang="en-US" sz="1000" dirty="0"/>
              <a:t>Source: http://www.nsfgrfp.org/general_resources/about/</a:t>
            </a:r>
          </a:p>
        </p:txBody>
      </p:sp>
    </p:spTree>
    <p:extLst>
      <p:ext uri="{BB962C8B-B14F-4D97-AF65-F5344CB8AC3E}">
        <p14:creationId xmlns:p14="http://schemas.microsoft.com/office/powerpoint/2010/main" val="3499516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a:t>
            </a:r>
          </a:p>
        </p:txBody>
      </p:sp>
      <p:sp>
        <p:nvSpPr>
          <p:cNvPr id="3" name="Content Placeholder 2"/>
          <p:cNvSpPr>
            <a:spLocks noGrp="1"/>
          </p:cNvSpPr>
          <p:nvPr>
            <p:ph idx="1"/>
          </p:nvPr>
        </p:nvSpPr>
        <p:spPr/>
        <p:txBody>
          <a:bodyPr>
            <a:normAutofit fontScale="25000" lnSpcReduction="20000"/>
          </a:bodyPr>
          <a:lstStyle/>
          <a:p>
            <a:pPr>
              <a:lnSpc>
                <a:spcPct val="120000"/>
              </a:lnSpc>
            </a:pPr>
            <a:r>
              <a:rPr lang="en-US" sz="6400" dirty="0"/>
              <a:t>To be eligible for the NSF GRFP, you must:</a:t>
            </a:r>
          </a:p>
          <a:p>
            <a:pPr lvl="1">
              <a:lnSpc>
                <a:spcPct val="120000"/>
              </a:lnSpc>
              <a:buFont typeface="Arial" panose="020B0604020202020204" pitchFamily="34" charset="0"/>
              <a:buChar char="•"/>
            </a:pPr>
            <a:r>
              <a:rPr lang="en-US" sz="6200" dirty="0"/>
              <a:t>Be a US citizen, US national, or permanent resident</a:t>
            </a:r>
          </a:p>
          <a:p>
            <a:pPr lvl="1">
              <a:lnSpc>
                <a:spcPct val="120000"/>
              </a:lnSpc>
              <a:buFont typeface="Arial" panose="020B0604020202020204" pitchFamily="34" charset="0"/>
              <a:buChar char="•"/>
            </a:pPr>
            <a:r>
              <a:rPr lang="en-US" sz="6200" dirty="0"/>
              <a:t>Intend to pursue a research-based Master's or Ph.D. program in a GRFP-supported field</a:t>
            </a:r>
          </a:p>
          <a:p>
            <a:pPr lvl="1">
              <a:lnSpc>
                <a:spcPct val="120000"/>
              </a:lnSpc>
              <a:buFont typeface="Arial" panose="020B0604020202020204" pitchFamily="34" charset="0"/>
              <a:buChar char="•"/>
            </a:pPr>
            <a:r>
              <a:rPr lang="en-US" sz="6200" dirty="0"/>
              <a:t>Be enrolled in an eligible program at an accredited United States graduate institution, with a US campus, by fall 2017</a:t>
            </a:r>
          </a:p>
          <a:p>
            <a:pPr lvl="1">
              <a:lnSpc>
                <a:spcPct val="120000"/>
              </a:lnSpc>
              <a:buFont typeface="Arial" panose="020B0604020202020204" pitchFamily="34" charset="0"/>
              <a:buChar char="•"/>
            </a:pPr>
            <a:r>
              <a:rPr lang="en-US" sz="6200" dirty="0"/>
              <a:t>Be at an early stage in your graduate career</a:t>
            </a:r>
          </a:p>
          <a:p>
            <a:pPr lvl="1">
              <a:lnSpc>
                <a:spcPct val="120000"/>
              </a:lnSpc>
              <a:buFont typeface="Arial" panose="020B0604020202020204" pitchFamily="34" charset="0"/>
              <a:buChar char="•"/>
            </a:pPr>
            <a:r>
              <a:rPr lang="en-US" sz="6200" dirty="0"/>
              <a:t>Have completed no more than twelve months of full-time graduate study (or the equivalent) as of August 1, 2016. The "no more than twelve months" limit applies to your entire education career, not just your current program. If you have completed less than twelve months of your Ph.D. but have previously completed a Master's degree, you would not be eligible for the GRFP, unless you meet the criteria for an extenuating circumstance as described in Section IV of the Program Solicitation.</a:t>
            </a:r>
          </a:p>
          <a:p>
            <a:pPr>
              <a:lnSpc>
                <a:spcPct val="120000"/>
              </a:lnSpc>
            </a:pPr>
            <a:r>
              <a:rPr lang="en-US" sz="6400" dirty="0"/>
              <a:t>The complete set of GRFP eligibility guidelines is published in the </a:t>
            </a:r>
            <a:r>
              <a:rPr lang="en-US" sz="6400" dirty="0">
                <a:hlinkClick r:id="rId2"/>
              </a:rPr>
              <a:t>Program Solicitation</a:t>
            </a:r>
            <a:r>
              <a:rPr lang="en-US" sz="6400" dirty="0"/>
              <a:t>. All applicants should read the program solicitation carefully before applying. </a:t>
            </a:r>
            <a:r>
              <a:rPr lang="en-US" sz="6400" b="1" dirty="0"/>
              <a:t>The program solicitation </a:t>
            </a:r>
            <a:r>
              <a:rPr lang="en-US" sz="6400" b="1" dirty="0">
                <a:hlinkClick r:id="rId2"/>
              </a:rPr>
              <a:t>NSF 16-588</a:t>
            </a:r>
            <a:r>
              <a:rPr lang="en-US" sz="6400" b="1" dirty="0"/>
              <a:t> contains the official and only eligibility criteria for the 2017 GRFP competition.</a:t>
            </a:r>
            <a:endParaRPr lang="en-US" sz="6400" dirty="0"/>
          </a:p>
          <a:p>
            <a:pPr>
              <a:lnSpc>
                <a:spcPct val="120000"/>
              </a:lnSpc>
            </a:pPr>
            <a:endParaRPr lang="en-US" dirty="0"/>
          </a:p>
        </p:txBody>
      </p:sp>
      <p:sp>
        <p:nvSpPr>
          <p:cNvPr id="4" name="TextBox 3"/>
          <p:cNvSpPr txBox="1"/>
          <p:nvPr/>
        </p:nvSpPr>
        <p:spPr>
          <a:xfrm>
            <a:off x="1097280" y="5869094"/>
            <a:ext cx="3458383" cy="276999"/>
          </a:xfrm>
          <a:prstGeom prst="rect">
            <a:avLst/>
          </a:prstGeom>
          <a:noFill/>
        </p:spPr>
        <p:txBody>
          <a:bodyPr wrap="none" rtlCol="0">
            <a:spAutoFit/>
          </a:bodyPr>
          <a:lstStyle/>
          <a:p>
            <a:r>
              <a:rPr lang="en-US" sz="1200" dirty="0"/>
              <a:t>Source: http://www.nsfgrfp.org/applicants/eligibility</a:t>
            </a:r>
          </a:p>
        </p:txBody>
      </p:sp>
    </p:spTree>
    <p:extLst>
      <p:ext uri="{BB962C8B-B14F-4D97-AF65-F5344CB8AC3E}">
        <p14:creationId xmlns:p14="http://schemas.microsoft.com/office/powerpoint/2010/main" val="954530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Overview </a:t>
            </a:r>
          </a:p>
        </p:txBody>
      </p:sp>
      <p:sp>
        <p:nvSpPr>
          <p:cNvPr id="3" name="Content Placeholder 2"/>
          <p:cNvSpPr>
            <a:spLocks noGrp="1"/>
          </p:cNvSpPr>
          <p:nvPr>
            <p:ph idx="1"/>
          </p:nvPr>
        </p:nvSpPr>
        <p:spPr/>
        <p:txBody>
          <a:bodyPr>
            <a:normAutofit/>
          </a:bodyPr>
          <a:lstStyle/>
          <a:p>
            <a:r>
              <a:rPr lang="en-US" b="1" dirty="0"/>
              <a:t>Deadline: Social Sciences - Thursday, October 27, 2016 </a:t>
            </a:r>
          </a:p>
          <a:p>
            <a:r>
              <a:rPr lang="en-US" dirty="0"/>
              <a:t>Application location: </a:t>
            </a:r>
            <a:r>
              <a:rPr lang="en-US" dirty="0">
                <a:hlinkClick r:id="rId2"/>
              </a:rPr>
              <a:t>https://www.fastlane.nsf.gov/grfp/Login.do</a:t>
            </a:r>
            <a:endParaRPr lang="en-US" dirty="0"/>
          </a:p>
          <a:p>
            <a:r>
              <a:rPr lang="en-US" dirty="0"/>
              <a:t>Main Application Parts: </a:t>
            </a:r>
          </a:p>
          <a:p>
            <a:pPr lvl="1">
              <a:buFont typeface="Arial" panose="020B0604020202020204" pitchFamily="34" charset="0"/>
              <a:buChar char="•"/>
            </a:pPr>
            <a:r>
              <a:rPr lang="en-US" dirty="0"/>
              <a:t>Education and Work Experience </a:t>
            </a:r>
          </a:p>
          <a:p>
            <a:pPr lvl="2">
              <a:buFont typeface="Arial" panose="020B0604020202020204" pitchFamily="34" charset="0"/>
              <a:buChar char="•"/>
            </a:pPr>
            <a:r>
              <a:rPr lang="en-US" dirty="0"/>
              <a:t>Upload unofficial or official transcripts</a:t>
            </a:r>
          </a:p>
          <a:p>
            <a:pPr lvl="1">
              <a:buFont typeface="Arial" panose="020B0604020202020204" pitchFamily="34" charset="0"/>
              <a:buChar char="•"/>
            </a:pPr>
            <a:r>
              <a:rPr lang="en-US" dirty="0"/>
              <a:t>Three Reference Letters</a:t>
            </a:r>
          </a:p>
          <a:p>
            <a:pPr lvl="1">
              <a:buFont typeface="Arial" panose="020B0604020202020204" pitchFamily="34" charset="0"/>
              <a:buChar char="•"/>
            </a:pPr>
            <a:r>
              <a:rPr lang="en-US" dirty="0"/>
              <a:t>Personal, Relevant Background and Future Goals Statement </a:t>
            </a:r>
          </a:p>
          <a:p>
            <a:pPr lvl="1">
              <a:buFont typeface="Arial" panose="020B0604020202020204" pitchFamily="34" charset="0"/>
              <a:buChar char="•"/>
            </a:pPr>
            <a:r>
              <a:rPr lang="en-US" dirty="0"/>
              <a:t>Graduate Research Plan Statement </a:t>
            </a:r>
          </a:p>
          <a:p>
            <a:pPr marL="201168" lvl="1" indent="0">
              <a:buNone/>
            </a:pPr>
            <a:endParaRPr lang="en-US" dirty="0"/>
          </a:p>
        </p:txBody>
      </p:sp>
    </p:spTree>
    <p:extLst>
      <p:ext uri="{BB962C8B-B14F-4D97-AF65-F5344CB8AC3E}">
        <p14:creationId xmlns:p14="http://schemas.microsoft.com/office/powerpoint/2010/main" val="4261022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Resources</a:t>
            </a:r>
          </a:p>
        </p:txBody>
      </p:sp>
      <p:sp>
        <p:nvSpPr>
          <p:cNvPr id="3" name="Content Placeholder 2"/>
          <p:cNvSpPr>
            <a:spLocks noGrp="1"/>
          </p:cNvSpPr>
          <p:nvPr>
            <p:ph idx="1"/>
          </p:nvPr>
        </p:nvSpPr>
        <p:spPr/>
        <p:txBody>
          <a:bodyPr/>
          <a:lstStyle/>
          <a:p>
            <a:pPr marL="0" indent="0">
              <a:buNone/>
            </a:pPr>
            <a:r>
              <a:rPr lang="en-US" dirty="0"/>
              <a:t>GRFP Information:</a:t>
            </a:r>
          </a:p>
          <a:p>
            <a:pPr lvl="1">
              <a:buFont typeface="Arial" panose="020B0604020202020204" pitchFamily="34" charset="0"/>
              <a:buChar char="•"/>
            </a:pPr>
            <a:r>
              <a:rPr lang="en-US" dirty="0">
                <a:hlinkClick r:id="rId2"/>
              </a:rPr>
              <a:t>http://www.nsfgrfp.org/</a:t>
            </a:r>
            <a:endParaRPr lang="en-US" dirty="0"/>
          </a:p>
          <a:p>
            <a:pPr marL="0" indent="0">
              <a:buNone/>
            </a:pPr>
            <a:r>
              <a:rPr lang="en-US" dirty="0"/>
              <a:t>Helpful links</a:t>
            </a:r>
          </a:p>
          <a:p>
            <a:pPr lvl="2">
              <a:buFont typeface="Arial" panose="020B0604020202020204" pitchFamily="34" charset="0"/>
              <a:buChar char="•"/>
            </a:pPr>
            <a:r>
              <a:rPr lang="en-US" dirty="0">
                <a:hlinkClick r:id="rId3"/>
              </a:rPr>
              <a:t>http://grfpessayinsights.missouri.edu/</a:t>
            </a:r>
            <a:endParaRPr lang="en-US" dirty="0"/>
          </a:p>
          <a:p>
            <a:pPr lvl="2">
              <a:buFont typeface="Arial" panose="020B0604020202020204" pitchFamily="34" charset="0"/>
              <a:buChar char="•"/>
            </a:pPr>
            <a:r>
              <a:rPr lang="en-US" dirty="0">
                <a:hlinkClick r:id="rId4"/>
              </a:rPr>
              <a:t>http://chrisblattman.com/2012/09/09/phd-students-writing-an-nsf-application/</a:t>
            </a:r>
            <a:endParaRPr lang="en-US" dirty="0"/>
          </a:p>
          <a:p>
            <a:pPr lvl="2">
              <a:buFont typeface="Arial" panose="020B0604020202020204" pitchFamily="34" charset="0"/>
              <a:buChar char="•"/>
            </a:pPr>
            <a:r>
              <a:rPr lang="en-US" dirty="0">
                <a:hlinkClick r:id="rId5"/>
              </a:rPr>
              <a:t>http://www.alexhunterlang.com/nsf-fellowship</a:t>
            </a:r>
            <a:endParaRPr lang="en-US" dirty="0"/>
          </a:p>
          <a:p>
            <a:pPr lvl="2">
              <a:buFont typeface="Arial" panose="020B0604020202020204" pitchFamily="34" charset="0"/>
              <a:buChar char="•"/>
            </a:pPr>
            <a:endParaRPr lang="en-US" dirty="0"/>
          </a:p>
          <a:p>
            <a:pPr marL="384048" lvl="2" indent="0">
              <a:buNone/>
            </a:pPr>
            <a:endParaRPr lang="en-US" dirty="0"/>
          </a:p>
          <a:p>
            <a:pPr lvl="2">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3152538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Criteria </a:t>
            </a:r>
          </a:p>
        </p:txBody>
      </p:sp>
      <p:sp>
        <p:nvSpPr>
          <p:cNvPr id="3" name="Content Placeholder 2"/>
          <p:cNvSpPr>
            <a:spLocks noGrp="1"/>
          </p:cNvSpPr>
          <p:nvPr>
            <p:ph idx="1"/>
          </p:nvPr>
        </p:nvSpPr>
        <p:spPr/>
        <p:txBody>
          <a:bodyPr>
            <a:noAutofit/>
          </a:bodyPr>
          <a:lstStyle/>
          <a:p>
            <a:r>
              <a:rPr lang="en-US" sz="2400" b="1" dirty="0"/>
              <a:t>Intellectual Merit Criterion</a:t>
            </a:r>
            <a:r>
              <a:rPr lang="en-US" sz="2400" dirty="0"/>
              <a:t>: the potential of the applicant to advance knowledge based on totality holistic review of the content in the application, including the two statements, the strength of the academic record and accomplishments, and the reference letters.</a:t>
            </a:r>
            <a:br>
              <a:rPr lang="en-US" sz="2400" dirty="0"/>
            </a:br>
            <a:br>
              <a:rPr lang="en-US" sz="2400" dirty="0"/>
            </a:br>
            <a:r>
              <a:rPr lang="en-US" sz="2400" b="1" dirty="0"/>
              <a:t>Broader Impacts Criterion</a:t>
            </a:r>
            <a:r>
              <a:rPr lang="en-US" sz="2400" dirty="0"/>
              <a:t>: the two statements, personal, professional, and educational experiences, the future plans and prior accomplishments in the integration of research and education, the potential for future broader impacts, and the reference letters. </a:t>
            </a:r>
          </a:p>
          <a:p>
            <a:pPr marL="0" indent="0">
              <a:buNone/>
            </a:pPr>
            <a:r>
              <a:rPr lang="en-US" sz="2400" b="1" dirty="0"/>
              <a:t>They evaluate these both in terms of your proposal and your personal attributes. Volunteer and service contributions can mean as much as having a smart proposal. </a:t>
            </a:r>
          </a:p>
          <a:p>
            <a:endParaRPr lang="en-US" sz="2400" dirty="0"/>
          </a:p>
        </p:txBody>
      </p:sp>
      <p:sp>
        <p:nvSpPr>
          <p:cNvPr id="4" name="TextBox 3"/>
          <p:cNvSpPr txBox="1"/>
          <p:nvPr/>
        </p:nvSpPr>
        <p:spPr>
          <a:xfrm>
            <a:off x="1097280" y="6026876"/>
            <a:ext cx="8703128" cy="276999"/>
          </a:xfrm>
          <a:prstGeom prst="rect">
            <a:avLst/>
          </a:prstGeom>
          <a:noFill/>
        </p:spPr>
        <p:txBody>
          <a:bodyPr wrap="square" rtlCol="0">
            <a:spAutoFit/>
          </a:bodyPr>
          <a:lstStyle/>
          <a:p>
            <a:r>
              <a:rPr lang="en-US" sz="1200" dirty="0"/>
              <a:t>Source: http://www.nsfgrfp.org/applicants/application_components/merit_review_criteria</a:t>
            </a:r>
          </a:p>
        </p:txBody>
      </p:sp>
    </p:spTree>
    <p:extLst>
      <p:ext uri="{BB962C8B-B14F-4D97-AF65-F5344CB8AC3E}">
        <p14:creationId xmlns:p14="http://schemas.microsoft.com/office/powerpoint/2010/main" val="2185122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Process </a:t>
            </a:r>
          </a:p>
        </p:txBody>
      </p:sp>
      <p:sp>
        <p:nvSpPr>
          <p:cNvPr id="3" name="Content Placeholder 2"/>
          <p:cNvSpPr>
            <a:spLocks noGrp="1"/>
          </p:cNvSpPr>
          <p:nvPr>
            <p:ph idx="1"/>
          </p:nvPr>
        </p:nvSpPr>
        <p:spPr>
          <a:xfrm>
            <a:off x="1097280" y="1845734"/>
            <a:ext cx="10156874" cy="4388148"/>
          </a:xfrm>
        </p:spPr>
        <p:txBody>
          <a:bodyPr>
            <a:normAutofit/>
          </a:bodyPr>
          <a:lstStyle/>
          <a:p>
            <a:pPr>
              <a:buFont typeface="Arial" panose="020B0604020202020204" pitchFamily="34" charset="0"/>
              <a:buChar char="•"/>
            </a:pPr>
            <a:r>
              <a:rPr lang="en-US" dirty="0"/>
              <a:t>Each application is reviewed by two reviewers</a:t>
            </a:r>
          </a:p>
          <a:p>
            <a:pPr>
              <a:buFont typeface="Arial" panose="020B0604020202020204" pitchFamily="34" charset="0"/>
              <a:buChar char="•"/>
            </a:pPr>
            <a:r>
              <a:rPr lang="en-US" dirty="0"/>
              <a:t> The top scores from those rounds are then reviewed by a third reviewer, and from that the honorable mentions and awards are chosen </a:t>
            </a:r>
          </a:p>
          <a:p>
            <a:pPr>
              <a:buFont typeface="Arial" panose="020B0604020202020204" pitchFamily="34" charset="0"/>
              <a:buChar char="•"/>
            </a:pPr>
            <a:r>
              <a:rPr lang="en-US" dirty="0"/>
              <a:t>The applicants are divided into those with no graduate school and those who have started and compared accordingly, with less awards going to those who have started graduate school. </a:t>
            </a:r>
          </a:p>
          <a:p>
            <a:pPr>
              <a:buFont typeface="Arial" panose="020B0604020202020204" pitchFamily="34" charset="0"/>
              <a:buChar char="•"/>
            </a:pPr>
            <a:r>
              <a:rPr lang="en-US" dirty="0"/>
              <a:t>The NSF also works to distribute awards amongst many different institutions and geographic locations – the awards do not all go to Harvard students although some years they do better than others. </a:t>
            </a:r>
          </a:p>
          <a:p>
            <a:pPr marL="0" indent="0">
              <a:buNone/>
            </a:pPr>
            <a:r>
              <a:rPr lang="en-US" dirty="0"/>
              <a:t>Sample rating sheet: </a:t>
            </a:r>
            <a:r>
              <a:rPr lang="en-US" dirty="0">
                <a:hlinkClick r:id="rId2"/>
              </a:rPr>
              <a:t>http://grfpessayinsights.missouri.edu/reviewer-comments-sample.pdf</a:t>
            </a:r>
            <a:endParaRPr lang="en-US" dirty="0"/>
          </a:p>
          <a:p>
            <a:pPr marL="0" indent="0">
              <a:buNone/>
            </a:pPr>
            <a:endParaRPr lang="en-US" dirty="0"/>
          </a:p>
          <a:p>
            <a:endParaRPr lang="en-US" dirty="0"/>
          </a:p>
          <a:p>
            <a:endParaRPr lang="en-US" dirty="0"/>
          </a:p>
          <a:p>
            <a:endParaRPr lang="en-US" b="1" dirty="0"/>
          </a:p>
        </p:txBody>
      </p:sp>
    </p:spTree>
    <p:extLst>
      <p:ext uri="{BB962C8B-B14F-4D97-AF65-F5344CB8AC3E}">
        <p14:creationId xmlns:p14="http://schemas.microsoft.com/office/powerpoint/2010/main" val="3105493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93852-207A-4C03-957E-1B1D1C41A3CA}"/>
              </a:ext>
            </a:extLst>
          </p:cNvPr>
          <p:cNvSpPr>
            <a:spLocks noGrp="1"/>
          </p:cNvSpPr>
          <p:nvPr>
            <p:ph type="title"/>
          </p:nvPr>
        </p:nvSpPr>
        <p:spPr/>
        <p:txBody>
          <a:bodyPr/>
          <a:lstStyle/>
          <a:p>
            <a:r>
              <a:rPr lang="en-US" dirty="0"/>
              <a:t>Review Process </a:t>
            </a:r>
          </a:p>
        </p:txBody>
      </p:sp>
      <p:sp>
        <p:nvSpPr>
          <p:cNvPr id="3" name="Content Placeholder 2">
            <a:extLst>
              <a:ext uri="{FF2B5EF4-FFF2-40B4-BE49-F238E27FC236}">
                <a16:creationId xmlns:a16="http://schemas.microsoft.com/office/drawing/2014/main" id="{F0384BA8-0447-4894-9D1D-1F5BEB66C244}"/>
              </a:ext>
            </a:extLst>
          </p:cNvPr>
          <p:cNvSpPr>
            <a:spLocks noGrp="1"/>
          </p:cNvSpPr>
          <p:nvPr>
            <p:ph idx="1"/>
          </p:nvPr>
        </p:nvSpPr>
        <p:spPr/>
        <p:txBody>
          <a:bodyPr/>
          <a:lstStyle/>
          <a:p>
            <a:pPr>
              <a:buFont typeface="Arial" panose="020B0604020202020204" pitchFamily="34" charset="0"/>
              <a:buChar char="•"/>
            </a:pPr>
            <a:r>
              <a:rPr lang="en-US" dirty="0"/>
              <a:t>The typical reviewer will be different from the typical top 15 admissions committee member. </a:t>
            </a:r>
          </a:p>
          <a:p>
            <a:pPr>
              <a:buFont typeface="Arial" panose="020B0604020202020204" pitchFamily="34" charset="0"/>
              <a:buChar char="•"/>
            </a:pPr>
            <a:r>
              <a:rPr lang="en-US" dirty="0"/>
              <a:t>Each reviewer will have a slightly different interpretation of the of Broader Impacts and Intellectual Merit</a:t>
            </a:r>
          </a:p>
          <a:p>
            <a:pPr>
              <a:buFont typeface="Arial" panose="020B0604020202020204" pitchFamily="34" charset="0"/>
              <a:buChar char="•"/>
            </a:pPr>
            <a:r>
              <a:rPr lang="en-US" dirty="0"/>
              <a:t>Broader judge pool means that your reviewer is more likely to weight non-economics research experiences, such as extra-curricular activities and leadership positions, more highly than when you applied to graduate school.</a:t>
            </a:r>
          </a:p>
          <a:p>
            <a:endParaRPr lang="en-US" dirty="0"/>
          </a:p>
        </p:txBody>
      </p:sp>
    </p:spTree>
    <p:extLst>
      <p:ext uri="{BB962C8B-B14F-4D97-AF65-F5344CB8AC3E}">
        <p14:creationId xmlns:p14="http://schemas.microsoft.com/office/powerpoint/2010/main" val="66542474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TM02900769[[fn=Retrospect]]</Template>
  <TotalTime>309</TotalTime>
  <Words>1954</Words>
  <Application>Microsoft Office PowerPoint</Application>
  <PresentationFormat>Widescreen</PresentationFormat>
  <Paragraphs>128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Retrospect</vt:lpstr>
      <vt:lpstr>Preparing for the NSF </vt:lpstr>
      <vt:lpstr>Agenda</vt:lpstr>
      <vt:lpstr>What is the NSF? </vt:lpstr>
      <vt:lpstr>Eligibility </vt:lpstr>
      <vt:lpstr>Application Overview </vt:lpstr>
      <vt:lpstr>Other Resources</vt:lpstr>
      <vt:lpstr>Review Criteria </vt:lpstr>
      <vt:lpstr>Review Process </vt:lpstr>
      <vt:lpstr>Review Process </vt:lpstr>
      <vt:lpstr>Reference Letters </vt:lpstr>
      <vt:lpstr>Statements – General Advice</vt:lpstr>
      <vt:lpstr>Statements – General Advice</vt:lpstr>
      <vt:lpstr>Statements – General Advice</vt:lpstr>
      <vt:lpstr>Statements – General Advice</vt:lpstr>
      <vt:lpstr>Statements – General Advice</vt:lpstr>
      <vt:lpstr>Statements - Pay Attention to Formatting </vt:lpstr>
      <vt:lpstr>Personal Statement - Prompt  </vt:lpstr>
      <vt:lpstr>Personal Statement - notes </vt:lpstr>
      <vt:lpstr>Personal Statement  - Sample Outline </vt:lpstr>
      <vt:lpstr>Research Proposal - Prompt </vt:lpstr>
      <vt:lpstr>Research Proposal - notes </vt:lpstr>
      <vt:lpstr>PowerPoint Presentation</vt:lpstr>
    </vt:vector>
  </TitlesOfParts>
  <Company>Federal Reserve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the NSF</dc:title>
  <dc:creator>Natalie Duncombe</dc:creator>
  <cp:lastModifiedBy>Natalie Duncombe</cp:lastModifiedBy>
  <cp:revision>33</cp:revision>
  <dcterms:created xsi:type="dcterms:W3CDTF">2016-09-13T14:37:03Z</dcterms:created>
  <dcterms:modified xsi:type="dcterms:W3CDTF">2020-08-03T01:42:30Z</dcterms:modified>
</cp:coreProperties>
</file>