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83" r:id="rId3"/>
    <p:sldId id="305" r:id="rId4"/>
    <p:sldId id="284" r:id="rId5"/>
    <p:sldId id="307" r:id="rId6"/>
    <p:sldId id="296" r:id="rId7"/>
    <p:sldId id="299" r:id="rId8"/>
    <p:sldId id="306" r:id="rId9"/>
    <p:sldId id="294" r:id="rId10"/>
    <p:sldId id="297" r:id="rId11"/>
    <p:sldId id="298" r:id="rId12"/>
    <p:sldId id="292" r:id="rId13"/>
    <p:sldId id="301" r:id="rId14"/>
    <p:sldId id="302" r:id="rId15"/>
    <p:sldId id="300" r:id="rId16"/>
    <p:sldId id="303" r:id="rId17"/>
    <p:sldId id="323" r:id="rId18"/>
    <p:sldId id="330" r:id="rId19"/>
    <p:sldId id="33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74890" autoAdjust="0"/>
  </p:normalViewPr>
  <p:slideViewPr>
    <p:cSldViewPr snapToGrid="0">
      <p:cViewPr varScale="1">
        <p:scale>
          <a:sx n="50" d="100"/>
          <a:sy n="50" d="100"/>
        </p:scale>
        <p:origin x="1304" y="40"/>
      </p:cViewPr>
      <p:guideLst>
        <p:guide orient="horz" pos="2160"/>
        <p:guide pos="3840"/>
      </p:guideLst>
    </p:cSldViewPr>
  </p:slideViewPr>
  <p:outlineViewPr>
    <p:cViewPr>
      <p:scale>
        <a:sx n="33" d="100"/>
        <a:sy n="33" d="100"/>
      </p:scale>
      <p:origin x="0" y="-1034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64294-D6AA-492A-B378-75AA31BFA228}" type="datetimeFigureOut">
              <a:rPr lang="en-US" smtClean="0"/>
              <a:t>8/2/2020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F1BE2-D1DC-4379-A4D0-18531926C71B}" type="slidenum">
              <a:rPr lang="en-US" smtClean="0"/>
              <a:t>‹#›</a:t>
            </a:fld>
            <a:endParaRPr lang="en-US"/>
          </a:p>
        </p:txBody>
      </p:sp>
    </p:spTree>
    <p:extLst>
      <p:ext uri="{BB962C8B-B14F-4D97-AF65-F5344CB8AC3E}">
        <p14:creationId xmlns:p14="http://schemas.microsoft.com/office/powerpoint/2010/main" val="3379043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First</a:t>
            </a:r>
            <a:r>
              <a:rPr lang="en-US" baseline="0" dirty="0"/>
              <a:t> 6 will be what gets you into most programs</a:t>
            </a:r>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3</a:t>
            </a:fld>
            <a:endParaRPr lang="en-US"/>
          </a:p>
        </p:txBody>
      </p:sp>
    </p:spTree>
    <p:extLst>
      <p:ext uri="{BB962C8B-B14F-4D97-AF65-F5344CB8AC3E}">
        <p14:creationId xmlns:p14="http://schemas.microsoft.com/office/powerpoint/2010/main" val="3417765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16</a:t>
            </a:fld>
            <a:endParaRPr lang="en-US"/>
          </a:p>
        </p:txBody>
      </p:sp>
    </p:spTree>
    <p:extLst>
      <p:ext uri="{BB962C8B-B14F-4D97-AF65-F5344CB8AC3E}">
        <p14:creationId xmlns:p14="http://schemas.microsoft.com/office/powerpoint/2010/main" val="2405188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F1BE2-D1DC-4379-A4D0-18531926C71B}" type="slidenum">
              <a:rPr lang="en-US" smtClean="0"/>
              <a:t>17</a:t>
            </a:fld>
            <a:endParaRPr lang="en-US"/>
          </a:p>
        </p:txBody>
      </p:sp>
    </p:spTree>
    <p:extLst>
      <p:ext uri="{BB962C8B-B14F-4D97-AF65-F5344CB8AC3E}">
        <p14:creationId xmlns:p14="http://schemas.microsoft.com/office/powerpoint/2010/main" val="45965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F1BE2-D1DC-4379-A4D0-18531926C71B}" type="slidenum">
              <a:rPr lang="en-US" smtClean="0"/>
              <a:t>18</a:t>
            </a:fld>
            <a:endParaRPr lang="en-US"/>
          </a:p>
        </p:txBody>
      </p:sp>
    </p:spTree>
    <p:extLst>
      <p:ext uri="{BB962C8B-B14F-4D97-AF65-F5344CB8AC3E}">
        <p14:creationId xmlns:p14="http://schemas.microsoft.com/office/powerpoint/2010/main" val="3406822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F1BE2-D1DC-4379-A4D0-18531926C71B}" type="slidenum">
              <a:rPr lang="en-US" smtClean="0"/>
              <a:t>19</a:t>
            </a:fld>
            <a:endParaRPr lang="en-US"/>
          </a:p>
        </p:txBody>
      </p:sp>
    </p:spTree>
    <p:extLst>
      <p:ext uri="{BB962C8B-B14F-4D97-AF65-F5344CB8AC3E}">
        <p14:creationId xmlns:p14="http://schemas.microsoft.com/office/powerpoint/2010/main" val="2625448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Obviously keep</a:t>
            </a:r>
            <a:r>
              <a:rPr lang="en-US" baseline="0" dirty="0"/>
              <a:t> track of your own deadlines! </a:t>
            </a:r>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6</a:t>
            </a:fld>
            <a:endParaRPr lang="en-US"/>
          </a:p>
        </p:txBody>
      </p:sp>
    </p:spTree>
    <p:extLst>
      <p:ext uri="{BB962C8B-B14F-4D97-AF65-F5344CB8AC3E}">
        <p14:creationId xmlns:p14="http://schemas.microsoft.com/office/powerpoint/2010/main" val="3659886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Cost should not be an issue</a:t>
            </a:r>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7</a:t>
            </a:fld>
            <a:endParaRPr lang="en-US"/>
          </a:p>
        </p:txBody>
      </p:sp>
    </p:spTree>
    <p:extLst>
      <p:ext uri="{BB962C8B-B14F-4D97-AF65-F5344CB8AC3E}">
        <p14:creationId xmlns:p14="http://schemas.microsoft.com/office/powerpoint/2010/main" val="34053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8</a:t>
            </a:fld>
            <a:endParaRPr lang="en-US"/>
          </a:p>
        </p:txBody>
      </p:sp>
    </p:spTree>
    <p:extLst>
      <p:ext uri="{BB962C8B-B14F-4D97-AF65-F5344CB8AC3E}">
        <p14:creationId xmlns:p14="http://schemas.microsoft.com/office/powerpoint/2010/main" val="121458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Send writing sample and resume even if they say</a:t>
            </a:r>
            <a:r>
              <a:rPr lang="en-US" baseline="0" dirty="0"/>
              <a:t> it’s optional</a:t>
            </a:r>
            <a:endParaRPr lang="en-US" dirty="0"/>
          </a:p>
          <a:p>
            <a:endParaRPr lang="en-US" dirty="0"/>
          </a:p>
          <a:p>
            <a:r>
              <a:rPr lang="en-US" dirty="0"/>
              <a:t>Several</a:t>
            </a:r>
            <a:r>
              <a:rPr lang="en-US" baseline="0" dirty="0"/>
              <a:t> UCs have personal history essays.  This is Berkeley’s:</a:t>
            </a:r>
            <a:endParaRPr lang="en-US" dirty="0"/>
          </a:p>
          <a:p>
            <a:r>
              <a:rPr lang="en-US" dirty="0"/>
              <a:t>Please describe how your personal background informs your decision to pursue a graduate degree. Please include information on how you have overcome barriers to access higher education, evidence of how you have come to understand the barriers faced by others, evidence of your academic service to advance equitable access to higher education for women, racial minorities, and individuals from other groups that have been historically underrepresented in higher education, evidence of your research focusing on underserved populations or related issues of inequality, or evidence of your leadership among such groups.</a:t>
            </a:r>
          </a:p>
          <a:p>
            <a:endParaRPr lang="en-US" dirty="0"/>
          </a:p>
          <a:p>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10</a:t>
            </a:fld>
            <a:endParaRPr lang="en-US"/>
          </a:p>
        </p:txBody>
      </p:sp>
    </p:spTree>
    <p:extLst>
      <p:ext uri="{BB962C8B-B14F-4D97-AF65-F5344CB8AC3E}">
        <p14:creationId xmlns:p14="http://schemas.microsoft.com/office/powerpoint/2010/main" val="1014196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9100">
              <a:defRPr/>
            </a:pPr>
            <a:r>
              <a:rPr lang="en-US" dirty="0"/>
              <a:t>Check when things need to be sent snail</a:t>
            </a:r>
            <a:r>
              <a:rPr lang="en-US" baseline="0" dirty="0"/>
              <a:t> mail—often writing samples/ resumes do.  You can spend a lot of money </a:t>
            </a:r>
            <a:r>
              <a:rPr lang="en-US" baseline="0" dirty="0" err="1"/>
              <a:t>overnighting</a:t>
            </a:r>
            <a:r>
              <a:rPr lang="en-US" baseline="0" dirty="0"/>
              <a:t> documents</a:t>
            </a:r>
            <a:endParaRPr lang="en-US" dirty="0"/>
          </a:p>
          <a:p>
            <a:r>
              <a:rPr lang="en-US" baseline="0" dirty="0"/>
              <a:t>Other things you may want to include: website for department, professors’ websites</a:t>
            </a:r>
          </a:p>
          <a:p>
            <a:r>
              <a:rPr lang="en-US" baseline="0" dirty="0"/>
              <a:t>Basically, add the information that is useful to you!</a:t>
            </a:r>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11</a:t>
            </a:fld>
            <a:endParaRPr lang="en-US"/>
          </a:p>
        </p:txBody>
      </p:sp>
    </p:spTree>
    <p:extLst>
      <p:ext uri="{BB962C8B-B14F-4D97-AF65-F5344CB8AC3E}">
        <p14:creationId xmlns:p14="http://schemas.microsoft.com/office/powerpoint/2010/main" val="216599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a:t>
            </a:r>
            <a:r>
              <a:rPr lang="en-US" baseline="0" dirty="0"/>
              <a:t> you</a:t>
            </a:r>
            <a:r>
              <a:rPr lang="en-US" dirty="0"/>
              <a:t> haven’t been updating professors on what you’re doing, send them an email this week!  T</a:t>
            </a:r>
            <a:r>
              <a:rPr lang="en-US" baseline="0" dirty="0"/>
              <a:t>ell them what you’re doing, that you’re thinking of applying to grad school.  Ask any questions—perhaps ask them about what programs you should about applying to.  Don’t worry if it feels awkward!  They will be excited that you are applying to graduate school</a:t>
            </a:r>
          </a:p>
          <a:p>
            <a:endParaRPr lang="en-US" baseline="0" dirty="0"/>
          </a:p>
          <a:p>
            <a:r>
              <a:rPr lang="en-US" baseline="0" dirty="0"/>
              <a:t>If you have a Thesis advisor and you don’t have them right a letter, it sends a bad signal.</a:t>
            </a:r>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13</a:t>
            </a:fld>
            <a:endParaRPr lang="en-US"/>
          </a:p>
        </p:txBody>
      </p:sp>
    </p:spTree>
    <p:extLst>
      <p:ext uri="{BB962C8B-B14F-4D97-AF65-F5344CB8AC3E}">
        <p14:creationId xmlns:p14="http://schemas.microsoft.com/office/powerpoint/2010/main" val="1451930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14</a:t>
            </a:fld>
            <a:endParaRPr lang="en-US"/>
          </a:p>
        </p:txBody>
      </p:sp>
    </p:spTree>
    <p:extLst>
      <p:ext uri="{BB962C8B-B14F-4D97-AF65-F5344CB8AC3E}">
        <p14:creationId xmlns:p14="http://schemas.microsoft.com/office/powerpoint/2010/main" val="2259980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past, some people have been surprised</a:t>
            </a:r>
            <a:r>
              <a:rPr lang="en-US" baseline="0" dirty="0"/>
              <a:t> by the costs.  </a:t>
            </a:r>
          </a:p>
          <a:p>
            <a:r>
              <a:rPr lang="en-US" baseline="0" dirty="0"/>
              <a:t>Some info about UPS-- $48 to overnight a resume to CA; $28 to overnight to Boston</a:t>
            </a:r>
            <a:endParaRPr lang="en-US" dirty="0"/>
          </a:p>
        </p:txBody>
      </p:sp>
      <p:sp>
        <p:nvSpPr>
          <p:cNvPr id="4" name="Slide Number Placeholder 3"/>
          <p:cNvSpPr>
            <a:spLocks noGrp="1"/>
          </p:cNvSpPr>
          <p:nvPr>
            <p:ph type="sldNum" sz="quarter" idx="10"/>
          </p:nvPr>
        </p:nvSpPr>
        <p:spPr/>
        <p:txBody>
          <a:bodyPr/>
          <a:lstStyle/>
          <a:p>
            <a:fld id="{2BF050BF-BC76-44E8-A604-3D30899B7DEF}" type="slidenum">
              <a:rPr lang="en-US" smtClean="0"/>
              <a:pPr/>
              <a:t>15</a:t>
            </a:fld>
            <a:endParaRPr lang="en-US"/>
          </a:p>
        </p:txBody>
      </p:sp>
    </p:spTree>
    <p:extLst>
      <p:ext uri="{BB962C8B-B14F-4D97-AF65-F5344CB8AC3E}">
        <p14:creationId xmlns:p14="http://schemas.microsoft.com/office/powerpoint/2010/main" val="3434011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98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292608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248137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175780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30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8ED606-9E67-40B4-9273-8868E63950D9}"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181772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8ED606-9E67-40B4-9273-8868E63950D9}"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347040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8ED606-9E67-40B4-9273-8868E63950D9}"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48211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8ED606-9E67-40B4-9273-8868E63950D9}" type="datetimeFigureOut">
              <a:rPr lang="en-US" smtClean="0"/>
              <a:t>8/2/2020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358182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8ED606-9E67-40B4-9273-8868E63950D9}" type="datetimeFigureOut">
              <a:rPr lang="en-US" smtClean="0"/>
              <a:t>8/2/2020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F98079-D119-420F-8B5D-60C84828FB90}" type="slidenum">
              <a:rPr lang="en-US" smtClean="0"/>
              <a:t>‹#›</a:t>
            </a:fld>
            <a:endParaRPr lang="en-US"/>
          </a:p>
        </p:txBody>
      </p:sp>
    </p:spTree>
    <p:extLst>
      <p:ext uri="{BB962C8B-B14F-4D97-AF65-F5344CB8AC3E}">
        <p14:creationId xmlns:p14="http://schemas.microsoft.com/office/powerpoint/2010/main" val="180424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8ED606-9E67-40B4-9273-8868E63950D9}"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247636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8ED606-9E67-40B4-9273-8868E63950D9}" type="datetimeFigureOut">
              <a:rPr lang="en-US" smtClean="0"/>
              <a:t>8/2/2020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0F98079-D119-420F-8B5D-60C84828FB9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42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Applying to a PhD in Economics </a:t>
            </a:r>
          </a:p>
        </p:txBody>
      </p:sp>
      <p:sp>
        <p:nvSpPr>
          <p:cNvPr id="3" name="Subtitle 2"/>
          <p:cNvSpPr>
            <a:spLocks noGrp="1"/>
          </p:cNvSpPr>
          <p:nvPr>
            <p:ph type="subTitle" idx="1"/>
          </p:nvPr>
        </p:nvSpPr>
        <p:spPr/>
        <p:txBody>
          <a:bodyPr/>
          <a:lstStyle/>
          <a:p>
            <a:r>
              <a:rPr lang="en-US" dirty="0"/>
              <a:t>By: Natalie Duncombe on the shoulders of prior Fed Ras</a:t>
            </a:r>
          </a:p>
        </p:txBody>
      </p:sp>
    </p:spTree>
    <p:extLst>
      <p:ext uri="{BB962C8B-B14F-4D97-AF65-F5344CB8AC3E}">
        <p14:creationId xmlns:p14="http://schemas.microsoft.com/office/powerpoint/2010/main" val="4125572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9826" y="759044"/>
            <a:ext cx="10058400" cy="1450757"/>
          </a:xfrm>
        </p:spPr>
        <p:txBody>
          <a:bodyPr>
            <a:normAutofit/>
          </a:bodyPr>
          <a:lstStyle/>
          <a:p>
            <a:r>
              <a:rPr lang="en-US" dirty="0"/>
              <a:t>Application Components </a:t>
            </a:r>
            <a:br>
              <a:rPr lang="en-US" dirty="0"/>
            </a:br>
            <a:endParaRPr lang="en-US" dirty="0"/>
          </a:p>
        </p:txBody>
      </p:sp>
      <p:sp>
        <p:nvSpPr>
          <p:cNvPr id="5" name="Text Placeholder 4"/>
          <p:cNvSpPr>
            <a:spLocks noGrp="1"/>
          </p:cNvSpPr>
          <p:nvPr>
            <p:ph type="body" idx="1"/>
          </p:nvPr>
        </p:nvSpPr>
        <p:spPr>
          <a:xfrm>
            <a:off x="1981200" y="1712206"/>
            <a:ext cx="4040188" cy="762000"/>
          </a:xfrm>
        </p:spPr>
        <p:txBody>
          <a:bodyPr/>
          <a:lstStyle/>
          <a:p>
            <a:pPr algn="ctr"/>
            <a:r>
              <a:rPr lang="en-US" b="1" dirty="0"/>
              <a:t>ALL APPLICATIONS</a:t>
            </a:r>
          </a:p>
        </p:txBody>
      </p:sp>
      <p:sp>
        <p:nvSpPr>
          <p:cNvPr id="7" name="Text Placeholder 6"/>
          <p:cNvSpPr>
            <a:spLocks noGrp="1"/>
          </p:cNvSpPr>
          <p:nvPr>
            <p:ph type="body" sz="half" idx="3"/>
          </p:nvPr>
        </p:nvSpPr>
        <p:spPr>
          <a:xfrm>
            <a:off x="6169026" y="1685581"/>
            <a:ext cx="3955475" cy="788625"/>
          </a:xfrm>
        </p:spPr>
        <p:txBody>
          <a:bodyPr/>
          <a:lstStyle/>
          <a:p>
            <a:pPr algn="ctr"/>
            <a:r>
              <a:rPr lang="en-US" b="1" dirty="0"/>
              <a:t>SOME APPLICATIONS</a:t>
            </a:r>
          </a:p>
        </p:txBody>
      </p:sp>
      <p:sp>
        <p:nvSpPr>
          <p:cNvPr id="6" name="Content Placeholder 5"/>
          <p:cNvSpPr>
            <a:spLocks noGrp="1"/>
          </p:cNvSpPr>
          <p:nvPr>
            <p:ph sz="quarter" idx="2"/>
          </p:nvPr>
        </p:nvSpPr>
        <p:spPr>
          <a:xfrm>
            <a:off x="1981200" y="2474207"/>
            <a:ext cx="4040188" cy="3677358"/>
          </a:xfrm>
          <a:ln>
            <a:solidFill>
              <a:schemeClr val="tx1"/>
            </a:solidFill>
          </a:ln>
        </p:spPr>
        <p:txBody>
          <a:bodyPr/>
          <a:lstStyle/>
          <a:p>
            <a:pPr lvl="1">
              <a:spcBef>
                <a:spcPts val="0"/>
              </a:spcBef>
            </a:pPr>
            <a:r>
              <a:rPr lang="en-US" dirty="0"/>
              <a:t>Standard info</a:t>
            </a:r>
          </a:p>
          <a:p>
            <a:pPr>
              <a:spcBef>
                <a:spcPts val="0"/>
              </a:spcBef>
            </a:pPr>
            <a:endParaRPr lang="en-US" dirty="0"/>
          </a:p>
          <a:p>
            <a:pPr lvl="1">
              <a:spcBef>
                <a:spcPts val="0"/>
              </a:spcBef>
            </a:pPr>
            <a:r>
              <a:rPr lang="en-US" dirty="0"/>
              <a:t>Personal statement</a:t>
            </a:r>
          </a:p>
          <a:p>
            <a:pPr>
              <a:spcBef>
                <a:spcPts val="0"/>
              </a:spcBef>
            </a:pPr>
            <a:endParaRPr lang="en-US" dirty="0"/>
          </a:p>
          <a:p>
            <a:pPr lvl="1">
              <a:spcBef>
                <a:spcPts val="0"/>
              </a:spcBef>
            </a:pPr>
            <a:r>
              <a:rPr lang="en-US" dirty="0"/>
              <a:t>Resume (send even if optional)</a:t>
            </a:r>
          </a:p>
          <a:p>
            <a:pPr lvl="1">
              <a:spcBef>
                <a:spcPts val="0"/>
              </a:spcBef>
            </a:pPr>
            <a:endParaRPr lang="en-US" dirty="0"/>
          </a:p>
          <a:p>
            <a:pPr lvl="1"/>
            <a:r>
              <a:rPr lang="en-US" dirty="0"/>
              <a:t>Transcripts (hard copies or scanned)</a:t>
            </a:r>
          </a:p>
        </p:txBody>
      </p:sp>
      <p:sp>
        <p:nvSpPr>
          <p:cNvPr id="8" name="Content Placeholder 7"/>
          <p:cNvSpPr>
            <a:spLocks noGrp="1"/>
          </p:cNvSpPr>
          <p:nvPr>
            <p:ph sz="quarter" idx="4"/>
          </p:nvPr>
        </p:nvSpPr>
        <p:spPr>
          <a:xfrm>
            <a:off x="6169026" y="2474208"/>
            <a:ext cx="3955475" cy="3677358"/>
          </a:xfrm>
          <a:ln>
            <a:solidFill>
              <a:schemeClr val="tx1"/>
            </a:solidFill>
          </a:ln>
        </p:spPr>
        <p:txBody>
          <a:bodyPr>
            <a:normAutofit/>
          </a:bodyPr>
          <a:lstStyle/>
          <a:p>
            <a:pPr lvl="1"/>
            <a:r>
              <a:rPr lang="en-US" dirty="0"/>
              <a:t>Textbook list</a:t>
            </a:r>
          </a:p>
          <a:p>
            <a:endParaRPr lang="en-US" dirty="0"/>
          </a:p>
          <a:p>
            <a:pPr lvl="1"/>
            <a:r>
              <a:rPr lang="en-US" dirty="0"/>
              <a:t>Financial info</a:t>
            </a:r>
          </a:p>
          <a:p>
            <a:endParaRPr lang="en-US" dirty="0"/>
          </a:p>
          <a:p>
            <a:pPr lvl="1"/>
            <a:r>
              <a:rPr lang="en-US" dirty="0"/>
              <a:t>“Personal history” or “Diversity” essays</a:t>
            </a:r>
          </a:p>
          <a:p>
            <a:endParaRPr lang="en-US" dirty="0"/>
          </a:p>
          <a:p>
            <a:pPr lvl="1"/>
            <a:r>
              <a:rPr lang="en-US" dirty="0"/>
              <a:t>Writing sample (can usually use your NSF proposal, but some will ask for closer to 20 pages)</a:t>
            </a:r>
          </a:p>
          <a:p>
            <a:endParaRPr lang="en-US" dirty="0"/>
          </a:p>
        </p:txBody>
      </p:sp>
    </p:spTree>
    <p:extLst>
      <p:ext uri="{BB962C8B-B14F-4D97-AF65-F5344CB8AC3E}">
        <p14:creationId xmlns:p14="http://schemas.microsoft.com/office/powerpoint/2010/main" val="1558438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3238524"/>
              </p:ext>
            </p:extLst>
          </p:nvPr>
        </p:nvGraphicFramePr>
        <p:xfrm>
          <a:off x="1706880" y="1978574"/>
          <a:ext cx="8839200" cy="3929061"/>
        </p:xfrm>
        <a:graphic>
          <a:graphicData uri="http://schemas.openxmlformats.org/drawingml/2006/table">
            <a:tbl>
              <a:tblPr firstRow="1" bandRow="1">
                <a:tableStyleId>{69012ECD-51FC-41F1-AA8D-1B2483CD663E}</a:tableStyleId>
              </a:tblPr>
              <a:tblGrid>
                <a:gridCol w="762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1066800">
                  <a:extLst>
                    <a:ext uri="{9D8B030D-6E8A-4147-A177-3AD203B41FA5}">
                      <a16:colId xmlns:a16="http://schemas.microsoft.com/office/drawing/2014/main" val="20008"/>
                    </a:ext>
                  </a:extLst>
                </a:gridCol>
                <a:gridCol w="1143000">
                  <a:extLst>
                    <a:ext uri="{9D8B030D-6E8A-4147-A177-3AD203B41FA5}">
                      <a16:colId xmlns:a16="http://schemas.microsoft.com/office/drawing/2014/main" val="20009"/>
                    </a:ext>
                  </a:extLst>
                </a:gridCol>
              </a:tblGrid>
              <a:tr h="1309687">
                <a:tc>
                  <a:txBody>
                    <a:bodyPr/>
                    <a:lstStyle/>
                    <a:p>
                      <a:r>
                        <a:rPr lang="en-US" sz="1400" dirty="0"/>
                        <a:t>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User-name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Pass-word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URL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GRE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Transcripts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Mailing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Personal Statement </a:t>
                      </a:r>
                      <a:r>
                        <a:rPr lang="en-US" sz="1400" dirty="0" err="1"/>
                        <a:t>Instr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Additional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09687">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Need 2</a:t>
                      </a:r>
                      <a:r>
                        <a:rPr lang="en-US" sz="1400" baseline="0" dirty="0"/>
                        <a:t> official transcripts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09687">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Upload-</a:t>
                      </a:r>
                      <a:r>
                        <a:rPr lang="en-US" sz="1400" baseline="0" dirty="0"/>
                        <a:t> less than 2 MB</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Mail resume and writing sample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a:t>Stay Organized</a:t>
            </a:r>
          </a:p>
        </p:txBody>
      </p:sp>
    </p:spTree>
    <p:extLst>
      <p:ext uri="{BB962C8B-B14F-4D97-AF65-F5344CB8AC3E}">
        <p14:creationId xmlns:p14="http://schemas.microsoft.com/office/powerpoint/2010/main" val="3833681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NSF Graduate Research Fellowship Program (GRFP)</a:t>
            </a:r>
          </a:p>
        </p:txBody>
      </p:sp>
      <p:sp>
        <p:nvSpPr>
          <p:cNvPr id="3" name="Content Placeholder 2"/>
          <p:cNvSpPr>
            <a:spLocks noGrp="1"/>
          </p:cNvSpPr>
          <p:nvPr>
            <p:ph idx="1"/>
          </p:nvPr>
        </p:nvSpPr>
        <p:spPr/>
        <p:txBody>
          <a:bodyPr>
            <a:normAutofit/>
          </a:bodyPr>
          <a:lstStyle/>
          <a:p>
            <a:r>
              <a:rPr lang="en-US" dirty="0"/>
              <a:t>National grant from the National Science Foundation that provides a three-year annual stipend of $34,000 along with a $12,000 cost of education allowance for tuition and fees. </a:t>
            </a:r>
          </a:p>
          <a:p>
            <a:r>
              <a:rPr lang="en-US" dirty="0"/>
              <a:t>Good signal to graduate schools, also a good way to convince yourself you’re excited about research </a:t>
            </a:r>
          </a:p>
          <a:p>
            <a:r>
              <a:rPr lang="en-US" dirty="0"/>
              <a:t>October deadline gets you ahead of the game with your applications</a:t>
            </a:r>
          </a:p>
          <a:p>
            <a:r>
              <a:rPr lang="en-US" dirty="0"/>
              <a:t>Application Parts: </a:t>
            </a:r>
          </a:p>
          <a:p>
            <a:pPr lvl="1">
              <a:buFont typeface="Arial" panose="020B0604020202020204" pitchFamily="34" charset="0"/>
              <a:buChar char="•"/>
            </a:pPr>
            <a:r>
              <a:rPr lang="en-US" dirty="0"/>
              <a:t>Three Reference Letters</a:t>
            </a:r>
          </a:p>
          <a:p>
            <a:pPr lvl="1">
              <a:buFont typeface="Arial" panose="020B0604020202020204" pitchFamily="34" charset="0"/>
              <a:buChar char="•"/>
            </a:pPr>
            <a:r>
              <a:rPr lang="en-US" dirty="0"/>
              <a:t>Personal, Relevant Background and Future Goals Statement </a:t>
            </a:r>
          </a:p>
          <a:p>
            <a:pPr lvl="1">
              <a:buFont typeface="Arial" panose="020B0604020202020204" pitchFamily="34" charset="0"/>
              <a:buChar char="•"/>
            </a:pPr>
            <a:r>
              <a:rPr lang="en-US" dirty="0"/>
              <a:t>Graduate Research Plan Statement </a:t>
            </a:r>
          </a:p>
          <a:p>
            <a:pPr marL="0" indent="0">
              <a:buNone/>
            </a:pPr>
            <a:endParaRPr lang="en-US" dirty="0"/>
          </a:p>
        </p:txBody>
      </p:sp>
    </p:spTree>
    <p:extLst>
      <p:ext uri="{BB962C8B-B14F-4D97-AF65-F5344CB8AC3E}">
        <p14:creationId xmlns:p14="http://schemas.microsoft.com/office/powerpoint/2010/main" val="1712073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They should be able to speak to your research and analytical abilities</a:t>
            </a:r>
          </a:p>
          <a:p>
            <a:pPr lvl="1"/>
            <a:endParaRPr lang="en-US" dirty="0"/>
          </a:p>
          <a:p>
            <a:pPr lvl="1"/>
            <a:r>
              <a:rPr lang="en-US" dirty="0"/>
              <a:t>Professors (econ or math)</a:t>
            </a:r>
          </a:p>
          <a:p>
            <a:pPr lvl="1"/>
            <a:endParaRPr lang="en-US" dirty="0"/>
          </a:p>
          <a:p>
            <a:pPr lvl="1"/>
            <a:r>
              <a:rPr lang="en-US" dirty="0"/>
              <a:t>Thesis advisor*</a:t>
            </a:r>
          </a:p>
          <a:p>
            <a:pPr lvl="1"/>
            <a:endParaRPr lang="en-US" dirty="0"/>
          </a:p>
          <a:p>
            <a:pPr lvl="1"/>
            <a:r>
              <a:rPr lang="en-US" dirty="0"/>
              <a:t>Economists at the Fed</a:t>
            </a:r>
          </a:p>
          <a:p>
            <a:pPr marL="201168" lvl="1" indent="0">
              <a:buNone/>
            </a:pPr>
            <a:endParaRPr lang="en-US" dirty="0"/>
          </a:p>
          <a:p>
            <a:r>
              <a:rPr lang="en-US" dirty="0"/>
              <a:t>Keep in touch with professors who you will ask to write recommendation letters</a:t>
            </a:r>
          </a:p>
          <a:p>
            <a:r>
              <a:rPr lang="en-US" dirty="0"/>
              <a:t>General advice to have two undergraduate professors and one Fed Economist, but adjust to your situation </a:t>
            </a:r>
          </a:p>
        </p:txBody>
      </p:sp>
      <p:sp>
        <p:nvSpPr>
          <p:cNvPr id="3" name="Title 2"/>
          <p:cNvSpPr>
            <a:spLocks noGrp="1"/>
          </p:cNvSpPr>
          <p:nvPr>
            <p:ph type="title"/>
          </p:nvPr>
        </p:nvSpPr>
        <p:spPr/>
        <p:txBody>
          <a:bodyPr/>
          <a:lstStyle/>
          <a:p>
            <a:r>
              <a:rPr lang="en-US" dirty="0"/>
              <a:t>Pick Recommenders with Care</a:t>
            </a:r>
          </a:p>
        </p:txBody>
      </p:sp>
    </p:spTree>
    <p:extLst>
      <p:ext uri="{BB962C8B-B14F-4D97-AF65-F5344CB8AC3E}">
        <p14:creationId xmlns:p14="http://schemas.microsoft.com/office/powerpoint/2010/main" val="379475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7280" y="1845733"/>
            <a:ext cx="10058400" cy="4301679"/>
          </a:xfrm>
        </p:spPr>
        <p:txBody>
          <a:bodyPr>
            <a:normAutofit/>
          </a:bodyPr>
          <a:lstStyle/>
          <a:p>
            <a:r>
              <a:rPr lang="en-US" dirty="0"/>
              <a:t>Treat this as an extended cover letter</a:t>
            </a:r>
          </a:p>
          <a:p>
            <a:pPr lvl="1"/>
            <a:r>
              <a:rPr lang="en-US" dirty="0"/>
              <a:t>Qualifications</a:t>
            </a:r>
          </a:p>
          <a:p>
            <a:pPr lvl="1"/>
            <a:r>
              <a:rPr lang="en-US" dirty="0"/>
              <a:t>Research experience &amp; interests</a:t>
            </a:r>
          </a:p>
          <a:p>
            <a:pPr lvl="1"/>
            <a:r>
              <a:rPr lang="en-US" dirty="0"/>
              <a:t>Career goals</a:t>
            </a:r>
          </a:p>
          <a:p>
            <a:r>
              <a:rPr lang="en-US" dirty="0"/>
              <a:t>You will likely need multiple </a:t>
            </a:r>
          </a:p>
          <a:p>
            <a:pPr lvl="1"/>
            <a:r>
              <a:rPr lang="en-US" dirty="0"/>
              <a:t>Lengths (500, 1000) </a:t>
            </a:r>
          </a:p>
          <a:p>
            <a:pPr lvl="1"/>
            <a:r>
              <a:rPr lang="en-US" dirty="0"/>
              <a:t>Types of programs (finance, economics, business school)</a:t>
            </a:r>
          </a:p>
          <a:p>
            <a:r>
              <a:rPr lang="en-US" dirty="0"/>
              <a:t>Have people read it over! Get feedback! </a:t>
            </a:r>
          </a:p>
          <a:p>
            <a:r>
              <a:rPr lang="en-US" dirty="0"/>
              <a:t>More important for the NSF where they are picking the person, not just your economics prowess</a:t>
            </a:r>
          </a:p>
          <a:p>
            <a:r>
              <a:rPr lang="en-US" dirty="0"/>
              <a:t> </a:t>
            </a:r>
          </a:p>
          <a:p>
            <a:endParaRPr lang="en-US" dirty="0"/>
          </a:p>
          <a:p>
            <a:endParaRPr lang="en-US" dirty="0"/>
          </a:p>
        </p:txBody>
      </p:sp>
      <p:sp>
        <p:nvSpPr>
          <p:cNvPr id="3" name="Title 2"/>
          <p:cNvSpPr>
            <a:spLocks noGrp="1"/>
          </p:cNvSpPr>
          <p:nvPr>
            <p:ph type="title"/>
          </p:nvPr>
        </p:nvSpPr>
        <p:spPr/>
        <p:txBody>
          <a:bodyPr>
            <a:normAutofit/>
          </a:bodyPr>
          <a:lstStyle/>
          <a:p>
            <a:r>
              <a:rPr lang="en-US" dirty="0"/>
              <a:t>Personal Statements – Focus on Research</a:t>
            </a:r>
          </a:p>
        </p:txBody>
      </p:sp>
    </p:spTree>
    <p:extLst>
      <p:ext uri="{BB962C8B-B14F-4D97-AF65-F5344CB8AC3E}">
        <p14:creationId xmlns:p14="http://schemas.microsoft.com/office/powerpoint/2010/main" val="91201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3611" y="1845734"/>
            <a:ext cx="10058400" cy="4023360"/>
          </a:xfrm>
        </p:spPr>
        <p:txBody>
          <a:bodyPr>
            <a:normAutofit/>
          </a:bodyPr>
          <a:lstStyle/>
          <a:p>
            <a:pPr>
              <a:buNone/>
            </a:pPr>
            <a:r>
              <a:rPr lang="en-US" dirty="0"/>
              <a:t>For most applications:</a:t>
            </a:r>
          </a:p>
          <a:p>
            <a:pPr lvl="1"/>
            <a:r>
              <a:rPr lang="en-US" dirty="0"/>
              <a:t>Application fees 		$70-$125</a:t>
            </a:r>
          </a:p>
          <a:p>
            <a:pPr lvl="1"/>
            <a:r>
              <a:rPr lang="en-US" dirty="0"/>
              <a:t>GRE score reports		$27 per school</a:t>
            </a:r>
          </a:p>
          <a:p>
            <a:pPr lvl="1"/>
            <a:r>
              <a:rPr lang="en-US" dirty="0"/>
              <a:t>Transcripts (official)  		$5-10</a:t>
            </a:r>
          </a:p>
          <a:p>
            <a:pPr marL="0" indent="0">
              <a:buNone/>
            </a:pPr>
            <a:endParaRPr lang="en-US" dirty="0"/>
          </a:p>
          <a:p>
            <a:pPr>
              <a:buNone/>
            </a:pPr>
            <a:r>
              <a:rPr lang="en-US" dirty="0"/>
              <a:t>Other expenses:</a:t>
            </a:r>
          </a:p>
          <a:p>
            <a:pPr lvl="1"/>
            <a:r>
              <a:rPr lang="en-US" dirty="0"/>
              <a:t>GRE Test			$190 + test prep</a:t>
            </a:r>
          </a:p>
        </p:txBody>
      </p:sp>
      <p:sp>
        <p:nvSpPr>
          <p:cNvPr id="3" name="Title 2"/>
          <p:cNvSpPr>
            <a:spLocks noGrp="1"/>
          </p:cNvSpPr>
          <p:nvPr>
            <p:ph type="title"/>
          </p:nvPr>
        </p:nvSpPr>
        <p:spPr/>
        <p:txBody>
          <a:bodyPr/>
          <a:lstStyle/>
          <a:p>
            <a:r>
              <a:rPr lang="en-US" dirty="0"/>
              <a:t>Budget for the Costs</a:t>
            </a:r>
          </a:p>
        </p:txBody>
      </p:sp>
    </p:spTree>
    <p:extLst>
      <p:ext uri="{BB962C8B-B14F-4D97-AF65-F5344CB8AC3E}">
        <p14:creationId xmlns:p14="http://schemas.microsoft.com/office/powerpoint/2010/main" val="314486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7280" y="1845733"/>
            <a:ext cx="10058400" cy="4334349"/>
          </a:xfrm>
        </p:spPr>
        <p:txBody>
          <a:bodyPr>
            <a:normAutofit fontScale="55000" lnSpcReduction="20000"/>
          </a:bodyPr>
          <a:lstStyle/>
          <a:p>
            <a:r>
              <a:rPr lang="en-US" sz="2900" dirty="0"/>
              <a:t>Reputation matters</a:t>
            </a:r>
          </a:p>
          <a:p>
            <a:pPr lvl="1"/>
            <a:r>
              <a:rPr lang="en-US" sz="2900" dirty="0"/>
              <a:t>As many in the field will tell you, a program’s ranking and how well they place students on the </a:t>
            </a:r>
            <a:r>
              <a:rPr lang="en-US" sz="2900"/>
              <a:t>job market will </a:t>
            </a:r>
            <a:r>
              <a:rPr lang="en-US" sz="2900" dirty="0"/>
              <a:t>probably be one of your top criteria for choosing</a:t>
            </a:r>
          </a:p>
          <a:p>
            <a:r>
              <a:rPr lang="en-US" sz="2900" dirty="0"/>
              <a:t>Rankings held equal, pick a few things that matter most to you</a:t>
            </a:r>
          </a:p>
          <a:p>
            <a:pPr lvl="1"/>
            <a:r>
              <a:rPr lang="en-US" sz="2900" dirty="0"/>
              <a:t>Potential ones: faculty members, specialties, placement, size, funding &amp; stipend, location, good core econ training, student satisfaction, RA/TA requirements, opportunities to present papers</a:t>
            </a:r>
          </a:p>
          <a:p>
            <a:r>
              <a:rPr lang="en-US" sz="2900" dirty="0"/>
              <a:t>Investigate these things</a:t>
            </a:r>
          </a:p>
          <a:p>
            <a:pPr lvl="1"/>
            <a:r>
              <a:rPr lang="en-US" sz="2900" dirty="0"/>
              <a:t>Visit campus</a:t>
            </a:r>
          </a:p>
          <a:p>
            <a:pPr lvl="1"/>
            <a:r>
              <a:rPr lang="en-US" sz="2900" dirty="0"/>
              <a:t>Talk to people - current students, alums, faculty, FRB economists</a:t>
            </a:r>
          </a:p>
          <a:p>
            <a:pPr lvl="1"/>
            <a:r>
              <a:rPr lang="en-US" sz="2900" dirty="0"/>
              <a:t>Don't be shy. Ask tough questions (politely).</a:t>
            </a:r>
          </a:p>
          <a:p>
            <a:r>
              <a:rPr lang="en-US" sz="2900" dirty="0"/>
              <a:t>Schools have different cultures</a:t>
            </a:r>
          </a:p>
          <a:p>
            <a:pPr lvl="1"/>
            <a:r>
              <a:rPr lang="en-US" sz="2900" dirty="0"/>
              <a:t>Some are more mentoring, work more with students, co-author frequently</a:t>
            </a:r>
          </a:p>
          <a:p>
            <a:pPr lvl="1"/>
            <a:r>
              <a:rPr lang="en-US" sz="2900" dirty="0"/>
              <a:t>Others expect more independence, less mentoring, co-author rarely</a:t>
            </a:r>
          </a:p>
          <a:p>
            <a:pPr lvl="1"/>
            <a:r>
              <a:rPr lang="en-US" sz="2900" dirty="0"/>
              <a:t>Think hard about which environment suits you</a:t>
            </a:r>
          </a:p>
          <a:p>
            <a:pPr lvl="1"/>
            <a:endParaRPr lang="en-US" sz="2900" dirty="0"/>
          </a:p>
          <a:p>
            <a:pPr marL="201168" lvl="1" indent="0">
              <a:buNone/>
            </a:pPr>
            <a:r>
              <a:rPr lang="en-US" sz="2900" dirty="0"/>
              <a:t>Trust your gut </a:t>
            </a:r>
            <a:endParaRPr lang="en-US" sz="2400" dirty="0"/>
          </a:p>
          <a:p>
            <a:endParaRPr lang="en-US" dirty="0"/>
          </a:p>
        </p:txBody>
      </p:sp>
      <p:sp>
        <p:nvSpPr>
          <p:cNvPr id="3" name="Title 2"/>
          <p:cNvSpPr>
            <a:spLocks noGrp="1"/>
          </p:cNvSpPr>
          <p:nvPr>
            <p:ph type="title"/>
          </p:nvPr>
        </p:nvSpPr>
        <p:spPr/>
        <p:txBody>
          <a:bodyPr/>
          <a:lstStyle/>
          <a:p>
            <a:r>
              <a:rPr lang="en-US" dirty="0"/>
              <a:t>Then what? Choosing a School</a:t>
            </a:r>
          </a:p>
        </p:txBody>
      </p:sp>
    </p:spTree>
    <p:extLst>
      <p:ext uri="{BB962C8B-B14F-4D97-AF65-F5344CB8AC3E}">
        <p14:creationId xmlns:p14="http://schemas.microsoft.com/office/powerpoint/2010/main" val="35743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Rankings by Gender Inclusion </a:t>
            </a:r>
          </a:p>
        </p:txBody>
      </p:sp>
      <p:graphicFrame>
        <p:nvGraphicFramePr>
          <p:cNvPr id="4" name="Table 3"/>
          <p:cNvGraphicFramePr>
            <a:graphicFrameLocks noGrp="1"/>
          </p:cNvGraphicFramePr>
          <p:nvPr>
            <p:extLst>
              <p:ext uri="{D42A27DB-BD31-4B8C-83A1-F6EECF244321}">
                <p14:modId xmlns:p14="http://schemas.microsoft.com/office/powerpoint/2010/main" val="450177384"/>
              </p:ext>
            </p:extLst>
          </p:nvPr>
        </p:nvGraphicFramePr>
        <p:xfrm>
          <a:off x="3616462" y="2235235"/>
          <a:ext cx="3741456" cy="3951495"/>
        </p:xfrm>
        <a:graphic>
          <a:graphicData uri="http://schemas.openxmlformats.org/drawingml/2006/table">
            <a:tbl>
              <a:tblPr>
                <a:tableStyleId>{5C22544A-7EE6-4342-B048-85BDC9FD1C3A}</a:tableStyleId>
              </a:tblPr>
              <a:tblGrid>
                <a:gridCol w="489515">
                  <a:extLst>
                    <a:ext uri="{9D8B030D-6E8A-4147-A177-3AD203B41FA5}">
                      <a16:colId xmlns:a16="http://schemas.microsoft.com/office/drawing/2014/main" val="20000"/>
                    </a:ext>
                  </a:extLst>
                </a:gridCol>
                <a:gridCol w="2291364">
                  <a:extLst>
                    <a:ext uri="{9D8B030D-6E8A-4147-A177-3AD203B41FA5}">
                      <a16:colId xmlns:a16="http://schemas.microsoft.com/office/drawing/2014/main" val="20001"/>
                    </a:ext>
                  </a:extLst>
                </a:gridCol>
                <a:gridCol w="960577">
                  <a:extLst>
                    <a:ext uri="{9D8B030D-6E8A-4147-A177-3AD203B41FA5}">
                      <a16:colId xmlns:a16="http://schemas.microsoft.com/office/drawing/2014/main" val="20002"/>
                    </a:ext>
                  </a:extLst>
                </a:gridCol>
              </a:tblGrid>
              <a:tr h="244689">
                <a:tc>
                  <a:txBody>
                    <a:bodyPr/>
                    <a:lstStyle/>
                    <a:p>
                      <a:pPr algn="ctr" fontAlgn="b"/>
                      <a:r>
                        <a:rPr lang="en-US" sz="1200" b="1" i="0" u="none" strike="noStrike" dirty="0">
                          <a:solidFill>
                            <a:srgbClr val="000000"/>
                          </a:solidFill>
                          <a:effectLst/>
                          <a:latin typeface="Calibri" panose="020F0502020204030204" pitchFamily="34" charset="0"/>
                        </a:rPr>
                        <a:t>Rank </a:t>
                      </a: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l" fontAlgn="b"/>
                      <a:r>
                        <a:rPr lang="en-US" sz="1200" b="1" i="0" u="none" strike="noStrike" dirty="0">
                          <a:solidFill>
                            <a:srgbClr val="000000"/>
                          </a:solidFill>
                          <a:effectLst/>
                          <a:latin typeface="Calibri" panose="020F0502020204030204" pitchFamily="34" charset="0"/>
                        </a:rPr>
                        <a:t>School </a:t>
                      </a:r>
                    </a:p>
                  </a:txBody>
                  <a:tcPr marL="9525" marR="9525" marT="9525" marB="0" anchor="b">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Female Students</a:t>
                      </a: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242268">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Columbia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38</a:t>
                      </a:r>
                    </a:p>
                  </a:txBody>
                  <a:tcPr marL="9525" marR="9525" marT="9525"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a16="http://schemas.microsoft.com/office/drawing/2014/main" val="10001"/>
                  </a:ext>
                </a:extLst>
              </a:tr>
              <a:tr h="242268">
                <a:tc>
                  <a:txBody>
                    <a:bodyPr/>
                    <a:lstStyle/>
                    <a:p>
                      <a:pPr algn="ctr" fontAlgn="b"/>
                      <a:r>
                        <a:rPr lang="en-US" sz="12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California-San Diego</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36</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242268">
                <a:tc>
                  <a:txBody>
                    <a:bodyPr/>
                    <a:lstStyle/>
                    <a:p>
                      <a:pPr algn="ctr" fontAlgn="b"/>
                      <a:r>
                        <a:rPr lang="en-US" sz="1200" b="0" i="0" u="none" strike="noStrike" dirty="0">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Massachusetts Institute of Technology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32</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242268">
                <a:tc>
                  <a:txBody>
                    <a:bodyPr/>
                    <a:lstStyle/>
                    <a:p>
                      <a:pPr algn="ctr" fontAlgn="b"/>
                      <a:r>
                        <a:rPr lang="en-US" sz="1200" b="0" i="0" u="none" strike="noStrike" dirty="0">
                          <a:solidFill>
                            <a:srgbClr val="000000"/>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Wisconsin- Madison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4"/>
                  </a:ext>
                </a:extLst>
              </a:tr>
              <a:tr h="242268">
                <a:tc>
                  <a:txBody>
                    <a:bodyPr/>
                    <a:lstStyle/>
                    <a:p>
                      <a:pPr algn="ctr" fontAlgn="b"/>
                      <a:r>
                        <a:rPr lang="en-US" sz="1200" b="0" i="0" u="none" strike="noStrike" dirty="0">
                          <a:solidFill>
                            <a:srgbClr val="000000"/>
                          </a:solidFill>
                          <a:effectLst/>
                          <a:latin typeface="Calibri" panose="020F0502020204030204" pitchFamily="34" charset="0"/>
                        </a:rPr>
                        <a:t>5</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Michigan – Ann Arbor</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29</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242268">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Yale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29</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6"/>
                  </a:ext>
                </a:extLst>
              </a:tr>
              <a:tr h="149526">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University of California-Berkeley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29</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7"/>
                  </a:ext>
                </a:extLst>
              </a:tr>
              <a:tr h="242268">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Pennsylvania</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29</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8"/>
                  </a:ext>
                </a:extLst>
              </a:tr>
              <a:tr h="242268">
                <a:tc>
                  <a:txBody>
                    <a:bodyPr/>
                    <a:lstStyle/>
                    <a:p>
                      <a:pPr algn="ctr" fontAlgn="b"/>
                      <a:r>
                        <a:rPr lang="en-US" sz="1200" b="0" i="0" u="none" strike="noStrike" dirty="0">
                          <a:solidFill>
                            <a:srgbClr val="000000"/>
                          </a:solidFill>
                          <a:effectLst/>
                          <a:latin typeface="Calibri" panose="020F0502020204030204" pitchFamily="34" charset="0"/>
                        </a:rPr>
                        <a:t>9</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California-Los Angeles</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9"/>
                  </a:ext>
                </a:extLst>
              </a:tr>
              <a:tr h="234851">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Harvard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0"/>
                  </a:ext>
                </a:extLst>
              </a:tr>
              <a:tr h="241738">
                <a:tc>
                  <a:txBody>
                    <a:bodyPr/>
                    <a:lstStyle/>
                    <a:p>
                      <a:pPr algn="ctr" fontAlgn="b"/>
                      <a:r>
                        <a:rPr lang="en-US" sz="1200" b="0" i="0" u="none" strike="noStrike" dirty="0">
                          <a:solidFill>
                            <a:srgbClr val="000000"/>
                          </a:solidFill>
                          <a:effectLst/>
                          <a:latin typeface="Calibri" panose="020F0502020204030204" pitchFamily="34" charset="0"/>
                        </a:rPr>
                        <a:t>11</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Stanford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26</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1"/>
                  </a:ext>
                </a:extLst>
              </a:tr>
              <a:tr h="242268">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Princeton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24</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2"/>
                  </a:ext>
                </a:extLst>
              </a:tr>
              <a:tr h="242268">
                <a:tc>
                  <a:txBody>
                    <a:bodyPr/>
                    <a:lstStyle/>
                    <a:p>
                      <a:pPr algn="ctr" fontAlgn="b"/>
                      <a:r>
                        <a:rPr lang="en-US" sz="1200" b="0" i="0" u="none" strike="noStrike" dirty="0">
                          <a:solidFill>
                            <a:srgbClr val="000000"/>
                          </a:solidFill>
                          <a:effectLst/>
                          <a:latin typeface="Calibri" panose="020F0502020204030204" pitchFamily="34" charset="0"/>
                        </a:rPr>
                        <a:t>13</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New York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42268">
                <a:tc>
                  <a:txBody>
                    <a:bodyPr/>
                    <a:lstStyle/>
                    <a:p>
                      <a:pPr algn="ctr" fontAlgn="b"/>
                      <a:r>
                        <a:rPr lang="en-US" sz="1200" b="0" i="0" u="none" strike="noStrike" dirty="0">
                          <a:solidFill>
                            <a:srgbClr val="000000"/>
                          </a:solidFill>
                          <a:effectLst/>
                          <a:latin typeface="Calibri" panose="020F0502020204030204" pitchFamily="34" charset="0"/>
                        </a:rPr>
                        <a:t>14</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Chicago</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4"/>
                  </a:ext>
                </a:extLst>
              </a:tr>
              <a:tr h="242268">
                <a:tc>
                  <a:txBody>
                    <a:bodyPr/>
                    <a:lstStyle/>
                    <a:p>
                      <a:pPr algn="ctr" fontAlgn="b"/>
                      <a:r>
                        <a:rPr lang="en-US" sz="1200" b="0" i="0" u="none" strike="noStrike" dirty="0">
                          <a:solidFill>
                            <a:srgbClr val="00000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Calibri" panose="020F0502020204030204" pitchFamily="34" charset="0"/>
                        </a:rPr>
                        <a:t>Northwestern University</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6" name="TextBox 5"/>
          <p:cNvSpPr txBox="1"/>
          <p:nvPr/>
        </p:nvSpPr>
        <p:spPr>
          <a:xfrm>
            <a:off x="2879733" y="1865903"/>
            <a:ext cx="6316819" cy="369332"/>
          </a:xfrm>
          <a:prstGeom prst="rect">
            <a:avLst/>
          </a:prstGeom>
          <a:noFill/>
        </p:spPr>
        <p:txBody>
          <a:bodyPr wrap="square" rtlCol="0">
            <a:spAutoFit/>
          </a:bodyPr>
          <a:lstStyle/>
          <a:p>
            <a:r>
              <a:rPr lang="en-US" dirty="0"/>
              <a:t>Top 15 Schools ranked by inclusion of women from 2010-2015</a:t>
            </a:r>
          </a:p>
        </p:txBody>
      </p:sp>
      <p:sp>
        <p:nvSpPr>
          <p:cNvPr id="7" name="TextBox 6"/>
          <p:cNvSpPr txBox="1"/>
          <p:nvPr/>
        </p:nvSpPr>
        <p:spPr>
          <a:xfrm>
            <a:off x="182879" y="6456817"/>
            <a:ext cx="10393314" cy="246221"/>
          </a:xfrm>
          <a:prstGeom prst="rect">
            <a:avLst/>
          </a:prstGeom>
          <a:noFill/>
        </p:spPr>
        <p:txBody>
          <a:bodyPr wrap="square" rtlCol="0">
            <a:spAutoFit/>
          </a:bodyPr>
          <a:lstStyle/>
          <a:p>
            <a:r>
              <a:rPr lang="en-US" sz="1000" dirty="0"/>
              <a:t>Source: NCES IPEDS, based on total graduates from 2010-2015 and rankings from US News Rankings,</a:t>
            </a:r>
          </a:p>
        </p:txBody>
      </p:sp>
      <p:cxnSp>
        <p:nvCxnSpPr>
          <p:cNvPr id="8" name="Straight Connector 7"/>
          <p:cNvCxnSpPr/>
          <p:nvPr/>
        </p:nvCxnSpPr>
        <p:spPr>
          <a:xfrm>
            <a:off x="3616462" y="3153104"/>
            <a:ext cx="4702033" cy="2102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ight Brace 10"/>
          <p:cNvSpPr/>
          <p:nvPr/>
        </p:nvSpPr>
        <p:spPr>
          <a:xfrm>
            <a:off x="8534400" y="3174126"/>
            <a:ext cx="472966" cy="308638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96552" y="4353806"/>
            <a:ext cx="2259724" cy="923330"/>
          </a:xfrm>
          <a:prstGeom prst="rect">
            <a:avLst/>
          </a:prstGeom>
          <a:noFill/>
          <a:ln>
            <a:solidFill>
              <a:schemeClr val="tx1"/>
            </a:solidFill>
          </a:ln>
        </p:spPr>
        <p:txBody>
          <a:bodyPr wrap="square" rtlCol="0">
            <a:spAutoFit/>
          </a:bodyPr>
          <a:lstStyle/>
          <a:p>
            <a:pPr algn="ctr"/>
            <a:r>
              <a:rPr lang="en-US" dirty="0">
                <a:solidFill>
                  <a:srgbClr val="FF0000"/>
                </a:solidFill>
              </a:rPr>
              <a:t>Below All PhD Average for % Female Students </a:t>
            </a:r>
          </a:p>
        </p:txBody>
      </p:sp>
    </p:spTree>
    <p:extLst>
      <p:ext uri="{BB962C8B-B14F-4D97-AF65-F5344CB8AC3E}">
        <p14:creationId xmlns:p14="http://schemas.microsoft.com/office/powerpoint/2010/main" val="2788547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Rankings by Domestic Racial enrollment number</a:t>
            </a:r>
          </a:p>
        </p:txBody>
      </p:sp>
      <p:graphicFrame>
        <p:nvGraphicFramePr>
          <p:cNvPr id="5" name="Table 4"/>
          <p:cNvGraphicFramePr>
            <a:graphicFrameLocks noGrp="1"/>
          </p:cNvGraphicFramePr>
          <p:nvPr>
            <p:extLst>
              <p:ext uri="{D42A27DB-BD31-4B8C-83A1-F6EECF244321}">
                <p14:modId xmlns:p14="http://schemas.microsoft.com/office/powerpoint/2010/main" val="1468450902"/>
              </p:ext>
            </p:extLst>
          </p:nvPr>
        </p:nvGraphicFramePr>
        <p:xfrm>
          <a:off x="1883579" y="2227186"/>
          <a:ext cx="8182490" cy="4001358"/>
        </p:xfrm>
        <a:graphic>
          <a:graphicData uri="http://schemas.openxmlformats.org/drawingml/2006/table">
            <a:tbl>
              <a:tblPr>
                <a:tableStyleId>{5C22544A-7EE6-4342-B048-85BDC9FD1C3A}</a:tableStyleId>
              </a:tblPr>
              <a:tblGrid>
                <a:gridCol w="424550">
                  <a:extLst>
                    <a:ext uri="{9D8B030D-6E8A-4147-A177-3AD203B41FA5}">
                      <a16:colId xmlns:a16="http://schemas.microsoft.com/office/drawing/2014/main" val="20000"/>
                    </a:ext>
                  </a:extLst>
                </a:gridCol>
                <a:gridCol w="2209247">
                  <a:extLst>
                    <a:ext uri="{9D8B030D-6E8A-4147-A177-3AD203B41FA5}">
                      <a16:colId xmlns:a16="http://schemas.microsoft.com/office/drawing/2014/main" val="20001"/>
                    </a:ext>
                  </a:extLst>
                </a:gridCol>
                <a:gridCol w="994876">
                  <a:extLst>
                    <a:ext uri="{9D8B030D-6E8A-4147-A177-3AD203B41FA5}">
                      <a16:colId xmlns:a16="http://schemas.microsoft.com/office/drawing/2014/main" val="1465542418"/>
                    </a:ext>
                  </a:extLst>
                </a:gridCol>
                <a:gridCol w="744373">
                  <a:extLst>
                    <a:ext uri="{9D8B030D-6E8A-4147-A177-3AD203B41FA5}">
                      <a16:colId xmlns:a16="http://schemas.microsoft.com/office/drawing/2014/main" val="20002"/>
                    </a:ext>
                  </a:extLst>
                </a:gridCol>
                <a:gridCol w="952361">
                  <a:extLst>
                    <a:ext uri="{9D8B030D-6E8A-4147-A177-3AD203B41FA5}">
                      <a16:colId xmlns:a16="http://schemas.microsoft.com/office/drawing/2014/main" val="680941828"/>
                    </a:ext>
                  </a:extLst>
                </a:gridCol>
                <a:gridCol w="952361">
                  <a:extLst>
                    <a:ext uri="{9D8B030D-6E8A-4147-A177-3AD203B41FA5}">
                      <a16:colId xmlns:a16="http://schemas.microsoft.com/office/drawing/2014/main" val="20003"/>
                    </a:ext>
                  </a:extLst>
                </a:gridCol>
                <a:gridCol w="952361">
                  <a:extLst>
                    <a:ext uri="{9D8B030D-6E8A-4147-A177-3AD203B41FA5}">
                      <a16:colId xmlns:a16="http://schemas.microsoft.com/office/drawing/2014/main" val="4036944699"/>
                    </a:ext>
                  </a:extLst>
                </a:gridCol>
                <a:gridCol w="952361">
                  <a:extLst>
                    <a:ext uri="{9D8B030D-6E8A-4147-A177-3AD203B41FA5}">
                      <a16:colId xmlns:a16="http://schemas.microsoft.com/office/drawing/2014/main" val="4206795475"/>
                    </a:ext>
                  </a:extLst>
                </a:gridCol>
              </a:tblGrid>
              <a:tr h="247806">
                <a:tc>
                  <a:txBody>
                    <a:bodyPr/>
                    <a:lstStyle/>
                    <a:p>
                      <a:pPr algn="ctr" fontAlgn="b"/>
                      <a:r>
                        <a:rPr lang="en-US" sz="1200" b="1" i="0" u="none" strike="noStrike" dirty="0">
                          <a:solidFill>
                            <a:srgbClr val="000000"/>
                          </a:solidFill>
                          <a:effectLst/>
                          <a:latin typeface="Calibri" panose="020F0502020204030204" pitchFamily="34" charset="0"/>
                        </a:rPr>
                        <a:t>Rank </a:t>
                      </a: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l" fontAlgn="b"/>
                      <a:r>
                        <a:rPr lang="en-US" sz="1200" b="1" i="0" u="none" strike="noStrike" dirty="0">
                          <a:solidFill>
                            <a:srgbClr val="000000"/>
                          </a:solidFill>
                          <a:effectLst/>
                          <a:latin typeface="Calibri" panose="020F0502020204030204" pitchFamily="34" charset="0"/>
                        </a:rPr>
                        <a:t>School </a:t>
                      </a: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Total Non-White*  </a:t>
                      </a: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Black/AA </a:t>
                      </a: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Asian Am. </a:t>
                      </a: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Hispanic   </a:t>
                      </a:r>
                      <a:r>
                        <a:rPr lang="en-US" sz="1200" b="1" i="0" u="none" strike="noStrike" baseline="0" dirty="0">
                          <a:solidFill>
                            <a:srgbClr val="000000"/>
                          </a:solidFill>
                          <a:effectLst/>
                          <a:latin typeface="Calibri" panose="020F0502020204030204" pitchFamily="34" charset="0"/>
                        </a:rPr>
                        <a:t> </a:t>
                      </a:r>
                      <a:endParaRPr lang="en-US" sz="12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Two or More Races</a:t>
                      </a: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White </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75000"/>
                      </a:schemeClr>
                    </a:solidFill>
                  </a:tcPr>
                </a:tc>
                <a:extLst>
                  <a:ext uri="{0D108BD9-81ED-4DB2-BD59-A6C34878D82A}">
                    <a16:rowId xmlns:a16="http://schemas.microsoft.com/office/drawing/2014/main" val="10000"/>
                  </a:ext>
                </a:extLst>
              </a:tr>
              <a:tr h="242268">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Stanford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29 </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242268">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 – Berkeley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29</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4"/>
                  </a:ext>
                </a:extLst>
              </a:tr>
              <a:tr h="242268">
                <a:tc>
                  <a:txBody>
                    <a:bodyPr/>
                    <a:lstStyle/>
                    <a:p>
                      <a:pPr algn="ctr" fontAlgn="b"/>
                      <a:r>
                        <a:rPr lang="en-US" sz="1200" b="0" i="0" u="none" strike="noStrike" dirty="0">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Michigan – Ann Arbor</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61</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242268">
                <a:tc>
                  <a:txBody>
                    <a:bodyPr/>
                    <a:lstStyle/>
                    <a:p>
                      <a:pPr algn="ctr" fontAlgn="b"/>
                      <a:r>
                        <a:rPr lang="en-US" sz="1200" b="0" i="0" u="none" strike="noStrike" dirty="0">
                          <a:solidFill>
                            <a:srgbClr val="000000"/>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MIT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61</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6"/>
                  </a:ext>
                </a:extLst>
              </a:tr>
              <a:tr h="242268">
                <a:tc>
                  <a:txBody>
                    <a:bodyPr/>
                    <a:lstStyle/>
                    <a:p>
                      <a:pPr algn="ctr" fontAlgn="b"/>
                      <a:r>
                        <a:rPr lang="en-US" sz="1200" b="0" i="0" u="none" strike="noStrike" dirty="0">
                          <a:solidFill>
                            <a:srgbClr val="000000"/>
                          </a:solidFill>
                          <a:effectLst/>
                          <a:latin typeface="Calibri" panose="020F0502020204030204" pitchFamily="34" charset="0"/>
                        </a:rPr>
                        <a:t>5</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Harvard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34</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7"/>
                  </a:ext>
                </a:extLst>
              </a:tr>
              <a:tr h="242268">
                <a:tc>
                  <a:txBody>
                    <a:bodyPr/>
                    <a:lstStyle/>
                    <a:p>
                      <a:pPr algn="ctr" fontAlgn="b"/>
                      <a:r>
                        <a:rPr lang="en-US" sz="1200" b="0" i="0" u="none" strike="noStrike" dirty="0">
                          <a:solidFill>
                            <a:srgbClr val="000000"/>
                          </a:solidFill>
                          <a:effectLst/>
                          <a:latin typeface="Calibri" panose="020F0502020204030204" pitchFamily="34" charset="0"/>
                        </a:rPr>
                        <a:t>6</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Columbia</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43608374"/>
                  </a:ext>
                </a:extLst>
              </a:tr>
              <a:tr h="242268">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Princeton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15 </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96507387"/>
                  </a:ext>
                </a:extLst>
              </a:tr>
              <a:tr h="242268">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Chicago</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37</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8"/>
                  </a:ext>
                </a:extLst>
              </a:tr>
              <a:tr h="242268">
                <a:tc>
                  <a:txBody>
                    <a:bodyPr/>
                    <a:lstStyle/>
                    <a:p>
                      <a:pPr algn="ctr" fontAlgn="b"/>
                      <a:r>
                        <a:rPr lang="en-US" sz="1200" b="0" i="0" u="none" strike="noStrike" dirty="0">
                          <a:solidFill>
                            <a:srgbClr val="000000"/>
                          </a:solidFill>
                          <a:effectLst/>
                          <a:latin typeface="Calibri" panose="020F0502020204030204" pitchFamily="34" charset="0"/>
                        </a:rPr>
                        <a:t>9</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 – San Diego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9"/>
                  </a:ext>
                </a:extLst>
              </a:tr>
              <a:tr h="234851">
                <a:tc>
                  <a:txBody>
                    <a:bodyPr/>
                    <a:lstStyle/>
                    <a:p>
                      <a:pPr algn="ctr" fontAlgn="b"/>
                      <a:r>
                        <a:rPr lang="en-US" sz="1200" b="0" i="0" u="none" strike="noStrike" dirty="0">
                          <a:solidFill>
                            <a:srgbClr val="000000"/>
                          </a:solidFill>
                          <a:effectLst/>
                          <a:latin typeface="Calibri" panose="020F0502020204030204" pitchFamily="34" charset="0"/>
                        </a:rPr>
                        <a:t>10</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 – Los Angeles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0"/>
                  </a:ext>
                </a:extLst>
              </a:tr>
              <a:tr h="241738">
                <a:tc>
                  <a:txBody>
                    <a:bodyPr/>
                    <a:lstStyle/>
                    <a:p>
                      <a:pPr algn="ctr" fontAlgn="b"/>
                      <a:r>
                        <a:rPr lang="en-US" sz="1200" b="0" i="0" u="none" strike="noStrike" dirty="0">
                          <a:solidFill>
                            <a:srgbClr val="000000"/>
                          </a:solidFill>
                          <a:effectLst/>
                          <a:latin typeface="Calibri" panose="020F0502020204030204" pitchFamily="34" charset="0"/>
                        </a:rPr>
                        <a:t>11</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a:solidFill>
                            <a:srgbClr val="000000"/>
                          </a:solidFill>
                          <a:effectLst/>
                          <a:latin typeface="Calibri" panose="020F0502020204030204" pitchFamily="34" charset="0"/>
                        </a:rPr>
                        <a:t>Northwestern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1"/>
                  </a:ext>
                </a:extLst>
              </a:tr>
              <a:tr h="242268">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Yale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2"/>
                  </a:ext>
                </a:extLst>
              </a:tr>
              <a:tr h="242268">
                <a:tc>
                  <a:txBody>
                    <a:bodyPr/>
                    <a:lstStyle/>
                    <a:p>
                      <a:pPr algn="ctr" fontAlgn="b"/>
                      <a:r>
                        <a:rPr lang="en-US" sz="1200" b="0" i="0" u="none" strike="noStrike" dirty="0">
                          <a:solidFill>
                            <a:srgbClr val="000000"/>
                          </a:solidFill>
                          <a:effectLst/>
                          <a:latin typeface="Calibri" panose="020F0502020204030204" pitchFamily="34" charset="0"/>
                        </a:rPr>
                        <a:t>13</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Wisconsin-Madison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42268">
                <a:tc>
                  <a:txBody>
                    <a:bodyPr/>
                    <a:lstStyle/>
                    <a:p>
                      <a:pPr algn="ctr" fontAlgn="b"/>
                      <a:r>
                        <a:rPr lang="en-US" sz="1200" b="0" i="0" u="none" strike="noStrike" dirty="0">
                          <a:solidFill>
                            <a:srgbClr val="000000"/>
                          </a:solidFill>
                          <a:effectLst/>
                          <a:latin typeface="Calibri" panose="020F0502020204030204" pitchFamily="34" charset="0"/>
                        </a:rPr>
                        <a:t>14</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Pennsylvania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22</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4"/>
                  </a:ext>
                </a:extLst>
              </a:tr>
              <a:tr h="242268">
                <a:tc>
                  <a:txBody>
                    <a:bodyPr/>
                    <a:lstStyle/>
                    <a:p>
                      <a:pPr algn="ctr" fontAlgn="b"/>
                      <a:r>
                        <a:rPr lang="en-US" sz="1200" b="0" i="0" u="none" strike="noStrike" dirty="0">
                          <a:solidFill>
                            <a:srgbClr val="00000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Calibri" panose="020F0502020204030204" pitchFamily="34" charset="0"/>
                        </a:rPr>
                        <a:t>New York University</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6" name="TextBox 5"/>
          <p:cNvSpPr txBox="1"/>
          <p:nvPr/>
        </p:nvSpPr>
        <p:spPr>
          <a:xfrm>
            <a:off x="1731003" y="1842811"/>
            <a:ext cx="9211367" cy="369332"/>
          </a:xfrm>
          <a:prstGeom prst="rect">
            <a:avLst/>
          </a:prstGeom>
          <a:noFill/>
        </p:spPr>
        <p:txBody>
          <a:bodyPr wrap="square" rtlCol="0">
            <a:spAutoFit/>
          </a:bodyPr>
          <a:lstStyle/>
          <a:p>
            <a:r>
              <a:rPr lang="en-US" dirty="0"/>
              <a:t>Top 15 Schools ranked by enrollment  of domestic students of color from 2010-2015</a:t>
            </a:r>
          </a:p>
        </p:txBody>
      </p:sp>
      <p:sp>
        <p:nvSpPr>
          <p:cNvPr id="7" name="TextBox 6"/>
          <p:cNvSpPr txBox="1"/>
          <p:nvPr/>
        </p:nvSpPr>
        <p:spPr>
          <a:xfrm>
            <a:off x="182878" y="6456817"/>
            <a:ext cx="10759491" cy="400110"/>
          </a:xfrm>
          <a:prstGeom prst="rect">
            <a:avLst/>
          </a:prstGeom>
          <a:noFill/>
        </p:spPr>
        <p:txBody>
          <a:bodyPr wrap="square" rtlCol="0">
            <a:spAutoFit/>
          </a:bodyPr>
          <a:lstStyle/>
          <a:p>
            <a:r>
              <a:rPr lang="en-US" sz="1000" dirty="0"/>
              <a:t>Source: NCES IPEDS, based on total domestic graduates from 2010-2015 and rankings from US News Rankings. Total non-white* = non-white  domestic enrollment..  Note: Some schools  missing data, so this might not be totally accurate.  </a:t>
            </a:r>
          </a:p>
        </p:txBody>
      </p:sp>
    </p:spTree>
    <p:extLst>
      <p:ext uri="{BB962C8B-B14F-4D97-AF65-F5344CB8AC3E}">
        <p14:creationId xmlns:p14="http://schemas.microsoft.com/office/powerpoint/2010/main" val="240339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Rankings by International Inclusion </a:t>
            </a:r>
          </a:p>
        </p:txBody>
      </p:sp>
      <p:graphicFrame>
        <p:nvGraphicFramePr>
          <p:cNvPr id="5" name="Table 4"/>
          <p:cNvGraphicFramePr>
            <a:graphicFrameLocks noGrp="1"/>
          </p:cNvGraphicFramePr>
          <p:nvPr>
            <p:extLst>
              <p:ext uri="{D42A27DB-BD31-4B8C-83A1-F6EECF244321}">
                <p14:modId xmlns:p14="http://schemas.microsoft.com/office/powerpoint/2010/main" val="1417665538"/>
              </p:ext>
            </p:extLst>
          </p:nvPr>
        </p:nvGraphicFramePr>
        <p:xfrm>
          <a:off x="4022909" y="2212143"/>
          <a:ext cx="4130491" cy="4001358"/>
        </p:xfrm>
        <a:graphic>
          <a:graphicData uri="http://schemas.openxmlformats.org/drawingml/2006/table">
            <a:tbl>
              <a:tblPr>
                <a:tableStyleId>{5C22544A-7EE6-4342-B048-85BDC9FD1C3A}</a:tableStyleId>
              </a:tblPr>
              <a:tblGrid>
                <a:gridCol w="482660">
                  <a:extLst>
                    <a:ext uri="{9D8B030D-6E8A-4147-A177-3AD203B41FA5}">
                      <a16:colId xmlns:a16="http://schemas.microsoft.com/office/drawing/2014/main" val="20000"/>
                    </a:ext>
                  </a:extLst>
                </a:gridCol>
                <a:gridCol w="2622534">
                  <a:extLst>
                    <a:ext uri="{9D8B030D-6E8A-4147-A177-3AD203B41FA5}">
                      <a16:colId xmlns:a16="http://schemas.microsoft.com/office/drawing/2014/main" val="20001"/>
                    </a:ext>
                  </a:extLst>
                </a:gridCol>
                <a:gridCol w="1025297">
                  <a:extLst>
                    <a:ext uri="{9D8B030D-6E8A-4147-A177-3AD203B41FA5}">
                      <a16:colId xmlns:a16="http://schemas.microsoft.com/office/drawing/2014/main" val="20003"/>
                    </a:ext>
                  </a:extLst>
                </a:gridCol>
              </a:tblGrid>
              <a:tr h="285906">
                <a:tc>
                  <a:txBody>
                    <a:bodyPr/>
                    <a:lstStyle/>
                    <a:p>
                      <a:pPr algn="ctr" fontAlgn="b"/>
                      <a:r>
                        <a:rPr lang="en-US" sz="1200" b="1" i="0" u="none" strike="noStrike" dirty="0">
                          <a:solidFill>
                            <a:srgbClr val="000000"/>
                          </a:solidFill>
                          <a:effectLst/>
                          <a:latin typeface="Calibri" panose="020F0502020204030204" pitchFamily="34" charset="0"/>
                        </a:rPr>
                        <a:t>Rank </a:t>
                      </a: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l" fontAlgn="b"/>
                      <a:r>
                        <a:rPr lang="en-US" sz="1200" b="1" i="0" u="none" strike="noStrike" dirty="0">
                          <a:solidFill>
                            <a:srgbClr val="000000"/>
                          </a:solidFill>
                          <a:effectLst/>
                          <a:latin typeface="Calibri" panose="020F0502020204030204" pitchFamily="34" charset="0"/>
                        </a:rPr>
                        <a:t>School </a:t>
                      </a:r>
                    </a:p>
                  </a:txBody>
                  <a:tcPr marL="9525" marR="9525" marT="9525" marB="0" anchor="b">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 </a:t>
                      </a:r>
                      <a:r>
                        <a:rPr lang="en-US" sz="1200" b="1" i="0" u="none" strike="noStrike" baseline="0" dirty="0">
                          <a:solidFill>
                            <a:srgbClr val="000000"/>
                          </a:solidFill>
                          <a:effectLst/>
                          <a:latin typeface="Calibri" panose="020F0502020204030204" pitchFamily="34" charset="0"/>
                        </a:rPr>
                        <a:t> % International </a:t>
                      </a:r>
                      <a:endParaRPr lang="en-US" sz="12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75000"/>
                      </a:schemeClr>
                    </a:solidFill>
                  </a:tcPr>
                </a:tc>
                <a:extLst>
                  <a:ext uri="{0D108BD9-81ED-4DB2-BD59-A6C34878D82A}">
                    <a16:rowId xmlns:a16="http://schemas.microsoft.com/office/drawing/2014/main" val="10000"/>
                  </a:ext>
                </a:extLst>
              </a:tr>
              <a:tr h="242268">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New York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82 </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67084093"/>
                  </a:ext>
                </a:extLst>
              </a:tr>
              <a:tr h="242268">
                <a:tc>
                  <a:txBody>
                    <a:bodyPr/>
                    <a:lstStyle/>
                    <a:p>
                      <a:pPr algn="ctr" fontAlgn="b"/>
                      <a:r>
                        <a:rPr lang="en-US" sz="12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Princeton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76</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8"/>
                  </a:ext>
                </a:extLst>
              </a:tr>
              <a:tr h="242268">
                <a:tc>
                  <a:txBody>
                    <a:bodyPr/>
                    <a:lstStyle/>
                    <a:p>
                      <a:pPr algn="ctr" fontAlgn="b"/>
                      <a:r>
                        <a:rPr lang="en-US" sz="1200" b="0" i="0" u="none" strike="noStrike" dirty="0">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Wisconsin – Madison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75</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9"/>
                  </a:ext>
                </a:extLst>
              </a:tr>
              <a:tr h="242268">
                <a:tc>
                  <a:txBody>
                    <a:bodyPr/>
                    <a:lstStyle/>
                    <a:p>
                      <a:pPr algn="ctr" fontAlgn="b"/>
                      <a:r>
                        <a:rPr lang="en-US" sz="1200" b="0" i="0" u="none" strike="noStrike" dirty="0">
                          <a:solidFill>
                            <a:srgbClr val="000000"/>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Pennsylvania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74</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810285559"/>
                  </a:ext>
                </a:extLst>
              </a:tr>
              <a:tr h="234851">
                <a:tc>
                  <a:txBody>
                    <a:bodyPr/>
                    <a:lstStyle/>
                    <a:p>
                      <a:pPr algn="ctr" fontAlgn="b"/>
                      <a:r>
                        <a:rPr lang="en-US" sz="1200" b="0" i="0" u="none" strike="noStrike" dirty="0">
                          <a:solidFill>
                            <a:srgbClr val="000000"/>
                          </a:solidFill>
                          <a:effectLst/>
                          <a:latin typeface="Calibri" panose="020F0502020204030204" pitchFamily="34" charset="0"/>
                        </a:rPr>
                        <a:t>5</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Yale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64</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0"/>
                  </a:ext>
                </a:extLst>
              </a:tr>
              <a:tr h="241738">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Northwestern University</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64</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1"/>
                  </a:ext>
                </a:extLst>
              </a:tr>
              <a:tr h="242268">
                <a:tc>
                  <a:txBody>
                    <a:bodyPr/>
                    <a:lstStyle/>
                    <a:p>
                      <a:pPr algn="ctr" fontAlgn="b"/>
                      <a:r>
                        <a:rPr lang="en-US" sz="1200" b="0" i="0" u="none" strike="noStrike" dirty="0">
                          <a:solidFill>
                            <a:srgbClr val="000000"/>
                          </a:solidFill>
                          <a:effectLst/>
                          <a:latin typeface="Calibri" panose="020F0502020204030204" pitchFamily="34" charset="0"/>
                        </a:rPr>
                        <a:t>7</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Chicago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60</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2"/>
                  </a:ext>
                </a:extLst>
              </a:tr>
              <a:tr h="242268">
                <a:tc>
                  <a:txBody>
                    <a:bodyPr/>
                    <a:lstStyle/>
                    <a:p>
                      <a:pPr algn="ctr" fontAlgn="b"/>
                      <a:r>
                        <a:rPr lang="en-US" sz="1200" b="0" i="0" u="none" strike="noStrike" dirty="0">
                          <a:solidFill>
                            <a:srgbClr val="000000"/>
                          </a:solidFill>
                          <a:effectLst/>
                          <a:latin typeface="Calibri" panose="020F0502020204030204" pitchFamily="34" charset="0"/>
                        </a:rPr>
                        <a:t>8</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 Los Angeles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59</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42268">
                <a:tc>
                  <a:txBody>
                    <a:bodyPr/>
                    <a:lstStyle/>
                    <a:p>
                      <a:pPr algn="ctr" fontAlgn="b"/>
                      <a:r>
                        <a:rPr lang="en-US" sz="1200" b="0" i="0" u="none" strike="noStrike" dirty="0">
                          <a:solidFill>
                            <a:srgbClr val="000000"/>
                          </a:solidFill>
                          <a:effectLst/>
                          <a:latin typeface="Calibri" panose="020F0502020204030204" pitchFamily="34" charset="0"/>
                        </a:rPr>
                        <a:t>9</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Columbia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57</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4"/>
                  </a:ext>
                </a:extLst>
              </a:tr>
              <a:tr h="242268">
                <a:tc>
                  <a:txBody>
                    <a:bodyPr/>
                    <a:lstStyle/>
                    <a:p>
                      <a:pPr algn="ctr" fontAlgn="b"/>
                      <a:r>
                        <a:rPr lang="en-US" sz="1200" b="0" i="0" u="none" strike="noStrike" dirty="0">
                          <a:solidFill>
                            <a:srgbClr val="000000"/>
                          </a:solidFill>
                          <a:effectLst/>
                          <a:latin typeface="Calibri" panose="020F0502020204030204" pitchFamily="34" charset="0"/>
                        </a:rPr>
                        <a:t>10</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Stanford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56</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5"/>
                  </a:ext>
                </a:extLst>
              </a:tr>
              <a:tr h="242268">
                <a:tc>
                  <a:txBody>
                    <a:bodyPr/>
                    <a:lstStyle/>
                    <a:p>
                      <a:pPr algn="ctr" fontAlgn="b"/>
                      <a:r>
                        <a:rPr lang="en-US" sz="1200" b="0" i="0" u="none" strike="noStrike" dirty="0">
                          <a:solidFill>
                            <a:srgbClr val="000000"/>
                          </a:solidFill>
                          <a:effectLst/>
                          <a:latin typeface="Calibri" panose="020F0502020204030204" pitchFamily="34" charset="0"/>
                        </a:rPr>
                        <a:t>11</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MIT</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50</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124592646"/>
                  </a:ext>
                </a:extLst>
              </a:tr>
              <a:tr h="242268">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Harvard University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47</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75887240"/>
                  </a:ext>
                </a:extLst>
              </a:tr>
              <a:tr h="242268">
                <a:tc>
                  <a:txBody>
                    <a:bodyPr/>
                    <a:lstStyle/>
                    <a:p>
                      <a:pPr algn="ctr" fontAlgn="b"/>
                      <a:r>
                        <a:rPr lang="en-US" sz="1200" b="0" i="0" u="none" strike="noStrike" dirty="0">
                          <a:solidFill>
                            <a:srgbClr val="000000"/>
                          </a:solidFill>
                          <a:effectLst/>
                          <a:latin typeface="Calibri" panose="020F0502020204030204" pitchFamily="34" charset="0"/>
                        </a:rPr>
                        <a:t>13</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 Berkeley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43</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52111017"/>
                  </a:ext>
                </a:extLst>
              </a:tr>
              <a:tr h="242268">
                <a:tc>
                  <a:txBody>
                    <a:bodyPr/>
                    <a:lstStyle/>
                    <a:p>
                      <a:pPr algn="ctr" fontAlgn="b"/>
                      <a:r>
                        <a:rPr lang="en-US" sz="1200" b="0" i="0" u="none" strike="noStrike" dirty="0">
                          <a:solidFill>
                            <a:srgbClr val="000000"/>
                          </a:solidFill>
                          <a:effectLst/>
                          <a:latin typeface="Calibri" panose="020F0502020204030204" pitchFamily="34" charset="0"/>
                        </a:rPr>
                        <a:t>14</a:t>
                      </a:r>
                    </a:p>
                  </a:txBody>
                  <a:tcPr marL="9525" marR="9525" marT="9525" marB="0" anchor="b">
                    <a:lnL w="12700" cap="flat" cmpd="sng" algn="ctr">
                      <a:solidFill>
                        <a:schemeClr val="tx1"/>
                      </a:solidFill>
                      <a:prstDash val="solid"/>
                      <a:round/>
                      <a:headEnd type="none" w="med" len="med"/>
                      <a:tailEnd type="none" w="med" len="med"/>
                    </a:lnL>
                    <a:noFill/>
                  </a:tcPr>
                </a:tc>
                <a:tc>
                  <a:txBody>
                    <a:bodyPr/>
                    <a:lstStyle/>
                    <a:p>
                      <a:pPr algn="l" fontAlgn="b"/>
                      <a:r>
                        <a:rPr lang="en-US" sz="1100" b="0" i="0" u="none" strike="noStrike" dirty="0">
                          <a:solidFill>
                            <a:srgbClr val="000000"/>
                          </a:solidFill>
                          <a:effectLst/>
                          <a:latin typeface="Calibri" panose="020F0502020204030204" pitchFamily="34" charset="0"/>
                        </a:rPr>
                        <a:t>University of California – San Diego </a:t>
                      </a:r>
                    </a:p>
                  </a:txBody>
                  <a:tcPr marL="9525" marR="9525" marT="9525" marB="0" anchor="b">
                    <a:noFill/>
                  </a:tcPr>
                </a:tc>
                <a:tc>
                  <a:txBody>
                    <a:bodyPr/>
                    <a:lstStyle/>
                    <a:p>
                      <a:pPr algn="ctr" fontAlgn="b"/>
                      <a:r>
                        <a:rPr lang="en-US" sz="1100" b="0" i="0" u="none" strike="noStrike" dirty="0">
                          <a:solidFill>
                            <a:srgbClr val="000000"/>
                          </a:solidFill>
                          <a:effectLst/>
                          <a:latin typeface="Calibri" panose="020F0502020204030204" pitchFamily="34" charset="0"/>
                        </a:rPr>
                        <a:t>33 </a:t>
                      </a:r>
                    </a:p>
                  </a:txBody>
                  <a:tcPr marL="9525" marR="9525" marT="9525"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780063226"/>
                  </a:ext>
                </a:extLst>
              </a:tr>
              <a:tr h="242268">
                <a:tc>
                  <a:txBody>
                    <a:bodyPr/>
                    <a:lstStyle/>
                    <a:p>
                      <a:pPr algn="ctr" fontAlgn="b"/>
                      <a:r>
                        <a:rPr lang="en-US" sz="1200" b="0" i="0" u="none" strike="noStrike" dirty="0">
                          <a:solidFill>
                            <a:srgbClr val="00000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Calibri" panose="020F0502020204030204" pitchFamily="34" charset="0"/>
                        </a:rPr>
                        <a:t>University of Michigan – Ann Arbor </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28 </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843827"/>
                  </a:ext>
                </a:extLst>
              </a:tr>
            </a:tbl>
          </a:graphicData>
        </a:graphic>
      </p:graphicFrame>
      <p:sp>
        <p:nvSpPr>
          <p:cNvPr id="6" name="TextBox 5"/>
          <p:cNvSpPr txBox="1"/>
          <p:nvPr/>
        </p:nvSpPr>
        <p:spPr>
          <a:xfrm>
            <a:off x="1731003" y="1842811"/>
            <a:ext cx="9211367" cy="369332"/>
          </a:xfrm>
          <a:prstGeom prst="rect">
            <a:avLst/>
          </a:prstGeom>
          <a:noFill/>
        </p:spPr>
        <p:txBody>
          <a:bodyPr wrap="square" rtlCol="0">
            <a:spAutoFit/>
          </a:bodyPr>
          <a:lstStyle/>
          <a:p>
            <a:r>
              <a:rPr lang="en-US" dirty="0"/>
              <a:t>Top 15 Schools ranked by percent International from 2010-2015</a:t>
            </a:r>
          </a:p>
        </p:txBody>
      </p:sp>
      <p:sp>
        <p:nvSpPr>
          <p:cNvPr id="7" name="TextBox 6"/>
          <p:cNvSpPr txBox="1"/>
          <p:nvPr/>
        </p:nvSpPr>
        <p:spPr>
          <a:xfrm>
            <a:off x="182878" y="6456817"/>
            <a:ext cx="10759491" cy="400110"/>
          </a:xfrm>
          <a:prstGeom prst="rect">
            <a:avLst/>
          </a:prstGeom>
          <a:noFill/>
        </p:spPr>
        <p:txBody>
          <a:bodyPr wrap="square" rtlCol="0">
            <a:spAutoFit/>
          </a:bodyPr>
          <a:lstStyle/>
          <a:p>
            <a:r>
              <a:rPr lang="en-US" sz="1000" dirty="0"/>
              <a:t>Source: NCES IPEDS, based on total domestic graduates from 2010-2015 and rankings from US News Rankings, * This is the percent of U.S. students who are People of Color (POC), non-white domestic students  </a:t>
            </a:r>
          </a:p>
        </p:txBody>
      </p:sp>
    </p:spTree>
    <p:extLst>
      <p:ext uri="{BB962C8B-B14F-4D97-AF65-F5344CB8AC3E}">
        <p14:creationId xmlns:p14="http://schemas.microsoft.com/office/powerpoint/2010/main" val="36205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of an applicant </a:t>
            </a:r>
          </a:p>
        </p:txBody>
      </p:sp>
      <p:sp>
        <p:nvSpPr>
          <p:cNvPr id="4" name="TextBox 3"/>
          <p:cNvSpPr txBox="1"/>
          <p:nvPr/>
        </p:nvSpPr>
        <p:spPr>
          <a:xfrm>
            <a:off x="1528204" y="3439726"/>
            <a:ext cx="6070775" cy="2585323"/>
          </a:xfrm>
          <a:prstGeom prst="rect">
            <a:avLst/>
          </a:prstGeom>
          <a:noFill/>
        </p:spPr>
        <p:txBody>
          <a:bodyPr wrap="square" rtlCol="0">
            <a:spAutoFit/>
          </a:bodyPr>
          <a:lstStyle/>
          <a:p>
            <a:endParaRPr lang="en-US" dirty="0"/>
          </a:p>
          <a:p>
            <a:r>
              <a:rPr lang="en-US" dirty="0"/>
              <a:t>Research Potential = </a:t>
            </a:r>
          </a:p>
          <a:p>
            <a:pPr marL="742950" lvl="1" indent="-285750">
              <a:buFont typeface="Arial" panose="020B0604020202020204" pitchFamily="34" charset="0"/>
              <a:buChar char="•"/>
            </a:pPr>
            <a:r>
              <a:rPr lang="en-US" dirty="0"/>
              <a:t>Research Assistantship </a:t>
            </a:r>
          </a:p>
          <a:p>
            <a:pPr marL="742950" lvl="1" indent="-285750">
              <a:buFont typeface="Arial" panose="020B0604020202020204" pitchFamily="34" charset="0"/>
              <a:buChar char="•"/>
            </a:pPr>
            <a:r>
              <a:rPr lang="en-US" dirty="0"/>
              <a:t>Undergraduate research</a:t>
            </a:r>
          </a:p>
          <a:p>
            <a:pPr marL="742950" lvl="1" indent="-285750">
              <a:buFont typeface="Arial" panose="020B0604020202020204" pitchFamily="34" charset="0"/>
              <a:buChar char="•"/>
            </a:pPr>
            <a:r>
              <a:rPr lang="en-US" dirty="0"/>
              <a:t>Publications</a:t>
            </a:r>
          </a:p>
          <a:p>
            <a:r>
              <a:rPr lang="en-US" dirty="0"/>
              <a:t>Coursework Survival Chances =</a:t>
            </a:r>
          </a:p>
          <a:p>
            <a:pPr marL="742950" lvl="1" indent="-285750">
              <a:buFont typeface="Arial" panose="020B0604020202020204" pitchFamily="34" charset="0"/>
              <a:buChar char="•"/>
            </a:pPr>
            <a:r>
              <a:rPr lang="en-US" dirty="0"/>
              <a:t>GPA (particularly for math and econ classes)</a:t>
            </a:r>
          </a:p>
          <a:p>
            <a:pPr marL="742950" lvl="1" indent="-285750">
              <a:buFont typeface="Arial" panose="020B0604020202020204" pitchFamily="34" charset="0"/>
              <a:buChar char="•"/>
            </a:pPr>
            <a:r>
              <a:rPr lang="en-US" dirty="0"/>
              <a:t>Math and economics coursework</a:t>
            </a:r>
          </a:p>
          <a:p>
            <a:pPr marL="742950" lvl="1" indent="-285750">
              <a:buFont typeface="Arial" panose="020B0604020202020204" pitchFamily="34" charset="0"/>
              <a:buChar char="•"/>
            </a:pPr>
            <a:r>
              <a:rPr lang="en-US" dirty="0"/>
              <a:t>GRE</a:t>
            </a:r>
          </a:p>
        </p:txBody>
      </p:sp>
      <p:sp>
        <p:nvSpPr>
          <p:cNvPr id="5" name="TextBox 4"/>
          <p:cNvSpPr txBox="1"/>
          <p:nvPr/>
        </p:nvSpPr>
        <p:spPr>
          <a:xfrm>
            <a:off x="1389468" y="2193231"/>
            <a:ext cx="9202857" cy="461665"/>
          </a:xfrm>
          <a:prstGeom prst="rect">
            <a:avLst/>
          </a:prstGeom>
          <a:noFill/>
          <a:ln w="38100">
            <a:solidFill>
              <a:schemeClr val="accent2">
                <a:lumMod val="50000"/>
              </a:schemeClr>
            </a:solidFill>
          </a:ln>
        </p:spPr>
        <p:txBody>
          <a:bodyPr wrap="square" rtlCol="0">
            <a:spAutoFit/>
          </a:bodyPr>
          <a:lstStyle/>
          <a:p>
            <a:r>
              <a:rPr lang="en-US" sz="2400" dirty="0"/>
              <a:t>Admissions = Research Potential +  Coursework Survival Chances + Other </a:t>
            </a:r>
          </a:p>
        </p:txBody>
      </p:sp>
      <p:sp>
        <p:nvSpPr>
          <p:cNvPr id="6" name="TextBox 5"/>
          <p:cNvSpPr txBox="1"/>
          <p:nvPr/>
        </p:nvSpPr>
        <p:spPr>
          <a:xfrm>
            <a:off x="6007714" y="3689131"/>
            <a:ext cx="4656082" cy="2585323"/>
          </a:xfrm>
          <a:prstGeom prst="rect">
            <a:avLst/>
          </a:prstGeom>
          <a:noFill/>
        </p:spPr>
        <p:txBody>
          <a:bodyPr wrap="square" rtlCol="0">
            <a:spAutoFit/>
          </a:bodyPr>
          <a:lstStyle/>
          <a:p>
            <a:r>
              <a:rPr lang="en-US" dirty="0"/>
              <a:t>Other = </a:t>
            </a:r>
          </a:p>
          <a:p>
            <a:pPr marL="742950" lvl="1" indent="-285750">
              <a:buFont typeface="Arial" panose="020B0604020202020204" pitchFamily="34" charset="0"/>
              <a:buChar char="•"/>
            </a:pPr>
            <a:r>
              <a:rPr lang="en-US" dirty="0"/>
              <a:t>Undergraduate institution reputation</a:t>
            </a:r>
          </a:p>
          <a:p>
            <a:pPr marL="742950" lvl="1" indent="-285750">
              <a:buFont typeface="Arial" panose="020B0604020202020204" pitchFamily="34" charset="0"/>
              <a:buChar char="•"/>
            </a:pPr>
            <a:r>
              <a:rPr lang="en-US" dirty="0"/>
              <a:t>Undergraduate alumni</a:t>
            </a:r>
          </a:p>
          <a:p>
            <a:pPr marL="742950" lvl="1" indent="-285750">
              <a:buFont typeface="Arial" panose="020B0604020202020204" pitchFamily="34" charset="0"/>
              <a:buChar char="•"/>
            </a:pPr>
            <a:r>
              <a:rPr lang="en-US" dirty="0"/>
              <a:t>Do people know your recommender? Networks matter especially at top programs </a:t>
            </a:r>
          </a:p>
          <a:p>
            <a:pPr marL="742950" lvl="1" indent="-285750">
              <a:buFont typeface="Arial" panose="020B0604020202020204" pitchFamily="34" charset="0"/>
              <a:buChar char="•"/>
            </a:pPr>
            <a:r>
              <a:rPr lang="en-US" dirty="0"/>
              <a:t>NSF </a:t>
            </a:r>
          </a:p>
          <a:p>
            <a:pPr marL="742950" lvl="1" indent="-285750">
              <a:buFont typeface="Arial" panose="020B0604020202020204" pitchFamily="34" charset="0"/>
              <a:buChar char="•"/>
            </a:pPr>
            <a:r>
              <a:rPr lang="en-US" dirty="0"/>
              <a:t>Other activities</a:t>
            </a:r>
          </a:p>
          <a:p>
            <a:endParaRPr lang="en-US" dirty="0"/>
          </a:p>
        </p:txBody>
      </p:sp>
      <p:sp>
        <p:nvSpPr>
          <p:cNvPr id="7" name="TextBox 6"/>
          <p:cNvSpPr txBox="1"/>
          <p:nvPr/>
        </p:nvSpPr>
        <p:spPr>
          <a:xfrm>
            <a:off x="1528204" y="3070394"/>
            <a:ext cx="6526924" cy="369332"/>
          </a:xfrm>
          <a:prstGeom prst="rect">
            <a:avLst/>
          </a:prstGeom>
          <a:noFill/>
        </p:spPr>
        <p:txBody>
          <a:bodyPr wrap="square" rtlCol="0">
            <a:spAutoFit/>
          </a:bodyPr>
          <a:lstStyle/>
          <a:p>
            <a:r>
              <a:rPr lang="en-US" dirty="0"/>
              <a:t>Admissions = Ranking of school accepted to, funding package </a:t>
            </a:r>
          </a:p>
        </p:txBody>
      </p:sp>
    </p:spTree>
    <p:extLst>
      <p:ext uri="{BB962C8B-B14F-4D97-AF65-F5344CB8AC3E}">
        <p14:creationId xmlns:p14="http://schemas.microsoft.com/office/powerpoint/2010/main" val="397940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094735"/>
              </p:ext>
            </p:extLst>
          </p:nvPr>
        </p:nvGraphicFramePr>
        <p:xfrm>
          <a:off x="3886200" y="1797639"/>
          <a:ext cx="5657193" cy="4212067"/>
        </p:xfrm>
        <a:graphic>
          <a:graphicData uri="http://schemas.openxmlformats.org/drawingml/2006/table">
            <a:tbl>
              <a:tblPr firstRow="1" bandRow="1">
                <a:tableStyleId>{5940675A-B579-460E-94D1-54222C63F5DA}</a:tableStyleId>
              </a:tblPr>
              <a:tblGrid>
                <a:gridCol w="2030867">
                  <a:extLst>
                    <a:ext uri="{9D8B030D-6E8A-4147-A177-3AD203B41FA5}">
                      <a16:colId xmlns:a16="http://schemas.microsoft.com/office/drawing/2014/main" val="20000"/>
                    </a:ext>
                  </a:extLst>
                </a:gridCol>
                <a:gridCol w="1847373">
                  <a:extLst>
                    <a:ext uri="{9D8B030D-6E8A-4147-A177-3AD203B41FA5}">
                      <a16:colId xmlns:a16="http://schemas.microsoft.com/office/drawing/2014/main" val="20001"/>
                    </a:ext>
                  </a:extLst>
                </a:gridCol>
                <a:gridCol w="1778953">
                  <a:extLst>
                    <a:ext uri="{9D8B030D-6E8A-4147-A177-3AD203B41FA5}">
                      <a16:colId xmlns:a16="http://schemas.microsoft.com/office/drawing/2014/main" val="20002"/>
                    </a:ext>
                  </a:extLst>
                </a:gridCol>
              </a:tblGrid>
              <a:tr h="806449">
                <a:tc>
                  <a:txBody>
                    <a:bodyPr/>
                    <a:lstStyle/>
                    <a:p>
                      <a:r>
                        <a:rPr lang="en-US" sz="2000" dirty="0"/>
                        <a:t>College</a:t>
                      </a:r>
                    </a:p>
                  </a:txBody>
                  <a:tcPr/>
                </a:tc>
                <a:tc>
                  <a:txBody>
                    <a:bodyPr/>
                    <a:lstStyle/>
                    <a:p>
                      <a:r>
                        <a:rPr lang="en-US" sz="2000" dirty="0"/>
                        <a:t>GPA</a:t>
                      </a:r>
                    </a:p>
                  </a:txBody>
                  <a:tcPr/>
                </a:tc>
                <a:tc>
                  <a:txBody>
                    <a:bodyPr/>
                    <a:lstStyle/>
                    <a:p>
                      <a:r>
                        <a:rPr lang="en-US" sz="2000" dirty="0"/>
                        <a:t>GRE</a:t>
                      </a:r>
                    </a:p>
                  </a:txBody>
                  <a:tcPr>
                    <a:noFill/>
                  </a:tcPr>
                </a:tc>
                <a:extLst>
                  <a:ext uri="{0D108BD9-81ED-4DB2-BD59-A6C34878D82A}">
                    <a16:rowId xmlns:a16="http://schemas.microsoft.com/office/drawing/2014/main" val="10000"/>
                  </a:ext>
                </a:extLst>
              </a:tr>
              <a:tr h="2005177">
                <a:tc>
                  <a:txBody>
                    <a:bodyPr/>
                    <a:lstStyle/>
                    <a:p>
                      <a:r>
                        <a:rPr lang="en-US" sz="2000" dirty="0"/>
                        <a:t>Letters of recommendation</a:t>
                      </a:r>
                    </a:p>
                  </a:txBody>
                  <a:tcPr>
                    <a:noFill/>
                  </a:tcPr>
                </a:tc>
                <a:tc>
                  <a:txBody>
                    <a:bodyPr/>
                    <a:lstStyle/>
                    <a:p>
                      <a:r>
                        <a:rPr lang="en-US" sz="2000" dirty="0"/>
                        <a:t>Research experience</a:t>
                      </a:r>
                      <a:r>
                        <a:rPr lang="en-US" sz="2000" baseline="0" dirty="0"/>
                        <a:t> / output</a:t>
                      </a:r>
                      <a:r>
                        <a:rPr lang="en-US" sz="2000" dirty="0"/>
                        <a:t> </a:t>
                      </a:r>
                    </a:p>
                    <a:p>
                      <a:endParaRPr lang="en-US" sz="2000" dirty="0"/>
                    </a:p>
                    <a:p>
                      <a:endParaRPr lang="en-US" sz="2000" dirty="0"/>
                    </a:p>
                    <a:p>
                      <a:endParaRPr lang="en-US" sz="2000" dirty="0"/>
                    </a:p>
                  </a:txBody>
                  <a:tcPr>
                    <a:noFill/>
                  </a:tcPr>
                </a:tc>
                <a:tc>
                  <a:txBody>
                    <a:bodyPr/>
                    <a:lstStyle/>
                    <a:p>
                      <a:r>
                        <a:rPr lang="en-US" sz="2000" dirty="0"/>
                        <a:t>Math</a:t>
                      </a:r>
                      <a:r>
                        <a:rPr lang="en-US" sz="2000" baseline="0" dirty="0"/>
                        <a:t> background &amp; grades</a:t>
                      </a:r>
                    </a:p>
                    <a:p>
                      <a:endParaRPr lang="en-US" sz="2000" baseline="0" dirty="0"/>
                    </a:p>
                    <a:p>
                      <a:endParaRPr lang="en-US" sz="2000" dirty="0"/>
                    </a:p>
                  </a:txBody>
                  <a:tcPr>
                    <a:noFill/>
                  </a:tcPr>
                </a:tc>
                <a:extLst>
                  <a:ext uri="{0D108BD9-81ED-4DB2-BD59-A6C34878D82A}">
                    <a16:rowId xmlns:a16="http://schemas.microsoft.com/office/drawing/2014/main" val="10001"/>
                  </a:ext>
                </a:extLst>
              </a:tr>
              <a:tr h="1400441">
                <a:tc>
                  <a:txBody>
                    <a:bodyPr/>
                    <a:lstStyle/>
                    <a:p>
                      <a:r>
                        <a:rPr lang="en-US" sz="2000" dirty="0"/>
                        <a:t>NSF</a:t>
                      </a:r>
                    </a:p>
                  </a:txBody>
                  <a:tcPr>
                    <a:noFill/>
                  </a:tcPr>
                </a:tc>
                <a:tc>
                  <a:txBody>
                    <a:bodyPr/>
                    <a:lstStyle/>
                    <a:p>
                      <a:r>
                        <a:rPr lang="en-US" sz="2000" dirty="0"/>
                        <a:t>Personal</a:t>
                      </a:r>
                      <a:r>
                        <a:rPr lang="en-US" sz="2000" baseline="0" dirty="0"/>
                        <a:t> statement</a:t>
                      </a:r>
                      <a:endParaRPr lang="en-US" sz="2000" dirty="0"/>
                    </a:p>
                  </a:txBody>
                  <a:tcPr>
                    <a:noFill/>
                  </a:tcPr>
                </a:tc>
                <a:tc>
                  <a:txBody>
                    <a:bodyPr/>
                    <a:lstStyle/>
                    <a:p>
                      <a:r>
                        <a:rPr lang="en-US" sz="2000" dirty="0"/>
                        <a:t>Other</a:t>
                      </a:r>
                      <a:r>
                        <a:rPr lang="en-US" sz="2000" baseline="0" dirty="0"/>
                        <a:t> experiences</a:t>
                      </a:r>
                    </a:p>
                    <a:p>
                      <a:r>
                        <a:rPr lang="en-US" sz="1400" baseline="0" dirty="0" err="1"/>
                        <a:t>eg</a:t>
                      </a:r>
                      <a:r>
                        <a:rPr lang="en-US" sz="1400" baseline="0" dirty="0"/>
                        <a:t>. teaching, extenuating life circumstances</a:t>
                      </a:r>
                      <a:endParaRPr lang="en-US" sz="1400" dirty="0"/>
                    </a:p>
                  </a:txBody>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normAutofit/>
          </a:bodyPr>
          <a:lstStyle/>
          <a:p>
            <a:r>
              <a:rPr lang="en-US" dirty="0"/>
              <a:t>What Matters</a:t>
            </a:r>
          </a:p>
        </p:txBody>
      </p:sp>
      <p:sp>
        <p:nvSpPr>
          <p:cNvPr id="7" name="Down Arrow 6"/>
          <p:cNvSpPr/>
          <p:nvPr/>
        </p:nvSpPr>
        <p:spPr>
          <a:xfrm>
            <a:off x="1752600" y="1797637"/>
            <a:ext cx="1981200" cy="1066800"/>
          </a:xfrm>
          <a:prstGeom prst="downArrow">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05000" y="1908671"/>
            <a:ext cx="1676400" cy="800219"/>
          </a:xfrm>
          <a:prstGeom prst="rect">
            <a:avLst/>
          </a:prstGeom>
          <a:noFill/>
        </p:spPr>
        <p:txBody>
          <a:bodyPr wrap="square" rtlCol="0">
            <a:spAutoFit/>
          </a:bodyPr>
          <a:lstStyle/>
          <a:p>
            <a:pPr algn="ctr"/>
            <a:r>
              <a:rPr lang="en-US" sz="2300" dirty="0"/>
              <a:t>First </a:t>
            </a:r>
          </a:p>
          <a:p>
            <a:pPr algn="ctr"/>
            <a:r>
              <a:rPr lang="en-US" sz="2300" dirty="0"/>
              <a:t>cuts</a:t>
            </a:r>
          </a:p>
        </p:txBody>
      </p:sp>
      <p:sp>
        <p:nvSpPr>
          <p:cNvPr id="9" name="Down Arrow 8"/>
          <p:cNvSpPr/>
          <p:nvPr/>
        </p:nvSpPr>
        <p:spPr>
          <a:xfrm>
            <a:off x="1752600" y="2880202"/>
            <a:ext cx="1981200" cy="1828800"/>
          </a:xfrm>
          <a:prstGeom prst="downArrow">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1752600" y="4769069"/>
            <a:ext cx="1981200" cy="1295400"/>
          </a:xfrm>
          <a:prstGeom prst="downArrow">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05000" y="2962485"/>
            <a:ext cx="1676400" cy="1508105"/>
          </a:xfrm>
          <a:prstGeom prst="rect">
            <a:avLst/>
          </a:prstGeom>
          <a:noFill/>
        </p:spPr>
        <p:txBody>
          <a:bodyPr wrap="square" rtlCol="0">
            <a:spAutoFit/>
          </a:bodyPr>
          <a:lstStyle/>
          <a:p>
            <a:pPr algn="ctr"/>
            <a:r>
              <a:rPr lang="en-US" sz="2300" dirty="0"/>
              <a:t>Gauge </a:t>
            </a:r>
          </a:p>
          <a:p>
            <a:pPr algn="ctr"/>
            <a:r>
              <a:rPr lang="en-US" sz="2300" dirty="0"/>
              <a:t>of </a:t>
            </a:r>
          </a:p>
          <a:p>
            <a:pPr algn="ctr"/>
            <a:r>
              <a:rPr lang="en-US" sz="2300" dirty="0"/>
              <a:t>research</a:t>
            </a:r>
          </a:p>
          <a:p>
            <a:pPr algn="ctr"/>
            <a:r>
              <a:rPr lang="en-US" sz="2300" dirty="0" err="1"/>
              <a:t>pot’l</a:t>
            </a:r>
            <a:endParaRPr lang="en-US" sz="2300" dirty="0"/>
          </a:p>
        </p:txBody>
      </p:sp>
      <p:sp>
        <p:nvSpPr>
          <p:cNvPr id="13" name="TextBox 12"/>
          <p:cNvSpPr txBox="1"/>
          <p:nvPr/>
        </p:nvSpPr>
        <p:spPr>
          <a:xfrm>
            <a:off x="1905000" y="4800600"/>
            <a:ext cx="1676400" cy="1154162"/>
          </a:xfrm>
          <a:prstGeom prst="rect">
            <a:avLst/>
          </a:prstGeom>
          <a:noFill/>
        </p:spPr>
        <p:txBody>
          <a:bodyPr wrap="square" rtlCol="0">
            <a:spAutoFit/>
          </a:bodyPr>
          <a:lstStyle/>
          <a:p>
            <a:pPr algn="ctr"/>
            <a:r>
              <a:rPr lang="en-US" sz="2300" dirty="0"/>
              <a:t>On the</a:t>
            </a:r>
          </a:p>
          <a:p>
            <a:pPr algn="ctr"/>
            <a:r>
              <a:rPr lang="en-US" sz="2300" dirty="0"/>
              <a:t>fence</a:t>
            </a:r>
          </a:p>
          <a:p>
            <a:pPr algn="ctr"/>
            <a:endParaRPr lang="en-US" sz="2300" dirty="0"/>
          </a:p>
        </p:txBody>
      </p:sp>
    </p:spTree>
    <p:extLst>
      <p:ext uri="{BB962C8B-B14F-4D97-AF65-F5344CB8AC3E}">
        <p14:creationId xmlns:p14="http://schemas.microsoft.com/office/powerpoint/2010/main" val="334518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What You Can Improve</a:t>
            </a:r>
          </a:p>
        </p:txBody>
      </p:sp>
      <p:sp>
        <p:nvSpPr>
          <p:cNvPr id="3" name="Content Placeholder 2"/>
          <p:cNvSpPr>
            <a:spLocks noGrp="1"/>
          </p:cNvSpPr>
          <p:nvPr>
            <p:ph idx="1"/>
          </p:nvPr>
        </p:nvSpPr>
        <p:spPr/>
        <p:txBody>
          <a:bodyPr>
            <a:normAutofit/>
          </a:bodyPr>
          <a:lstStyle/>
          <a:p>
            <a:r>
              <a:rPr lang="en-US" dirty="0"/>
              <a:t>GRE </a:t>
            </a:r>
          </a:p>
          <a:p>
            <a:pPr lvl="1"/>
            <a:r>
              <a:rPr lang="en-US" dirty="0"/>
              <a:t>Focus on the Quantitative Section </a:t>
            </a:r>
          </a:p>
          <a:p>
            <a:pPr lvl="1"/>
            <a:r>
              <a:rPr lang="en-US" dirty="0"/>
              <a:t>Think “up or out” – a high score won’t get you in, but a low score will keep you out </a:t>
            </a:r>
          </a:p>
          <a:p>
            <a:pPr lvl="1"/>
            <a:r>
              <a:rPr lang="en-US" dirty="0"/>
              <a:t>Many schools want a minimum of 90 percentile (around 165), many applicants will have a 170</a:t>
            </a:r>
          </a:p>
          <a:p>
            <a:pPr lvl="1"/>
            <a:r>
              <a:rPr lang="en-US" dirty="0"/>
              <a:t>Don’t embarrass yourself on the rest </a:t>
            </a:r>
          </a:p>
          <a:p>
            <a:r>
              <a:rPr lang="en-US" dirty="0"/>
              <a:t>Math background &amp; advanced economics courses </a:t>
            </a:r>
          </a:p>
          <a:p>
            <a:pPr lvl="1"/>
            <a:r>
              <a:rPr lang="en-US" dirty="0"/>
              <a:t>Graduate school involves a lot of math. Need to show you can survive the first year, but don’t need to be excessive. </a:t>
            </a:r>
          </a:p>
          <a:p>
            <a:pPr lvl="1"/>
            <a:r>
              <a:rPr lang="en-US" dirty="0"/>
              <a:t>More classes will make first year easier for you too</a:t>
            </a:r>
          </a:p>
          <a:p>
            <a:pPr lvl="1"/>
            <a:r>
              <a:rPr lang="en-US" dirty="0"/>
              <a:t>Take at least through Real Analysis. Advanced statistics and probability can also be helpful </a:t>
            </a:r>
          </a:p>
          <a:p>
            <a:pPr lvl="1"/>
            <a:r>
              <a:rPr lang="en-US" dirty="0"/>
              <a:t>Graduate Economics courses can also be helpful. </a:t>
            </a:r>
          </a:p>
        </p:txBody>
      </p:sp>
    </p:spTree>
    <p:extLst>
      <p:ext uri="{BB962C8B-B14F-4D97-AF65-F5344CB8AC3E}">
        <p14:creationId xmlns:p14="http://schemas.microsoft.com/office/powerpoint/2010/main" val="8511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What You Can Improve</a:t>
            </a:r>
          </a:p>
        </p:txBody>
      </p:sp>
      <p:sp>
        <p:nvSpPr>
          <p:cNvPr id="3" name="Content Placeholder 2"/>
          <p:cNvSpPr>
            <a:spLocks noGrp="1"/>
          </p:cNvSpPr>
          <p:nvPr>
            <p:ph idx="1"/>
          </p:nvPr>
        </p:nvSpPr>
        <p:spPr>
          <a:xfrm>
            <a:off x="1097280" y="1845733"/>
            <a:ext cx="10058400" cy="4411847"/>
          </a:xfrm>
        </p:spPr>
        <p:txBody>
          <a:bodyPr>
            <a:normAutofit/>
          </a:bodyPr>
          <a:lstStyle/>
          <a:p>
            <a:r>
              <a:rPr lang="en-US" dirty="0"/>
              <a:t>Research</a:t>
            </a:r>
          </a:p>
          <a:p>
            <a:pPr lvl="1"/>
            <a:r>
              <a:rPr lang="en-US" dirty="0"/>
              <a:t>Seen as indicative of future work – this is what an economics PhD is all about! </a:t>
            </a:r>
          </a:p>
          <a:p>
            <a:pPr lvl="1"/>
            <a:r>
              <a:rPr lang="en-US" dirty="0"/>
              <a:t>Think of polishing your honors thesis and sending it off to an undergraduate journal </a:t>
            </a:r>
          </a:p>
          <a:p>
            <a:pPr lvl="1"/>
            <a:r>
              <a:rPr lang="en-US" dirty="0"/>
              <a:t>Work on a long-term research project as a Research Assistant </a:t>
            </a:r>
          </a:p>
          <a:p>
            <a:pPr lvl="1"/>
            <a:r>
              <a:rPr lang="en-US" dirty="0"/>
              <a:t>Research Assistance is a signal of interest in research, even if you don’t publish anything </a:t>
            </a:r>
          </a:p>
          <a:p>
            <a:pPr lvl="1"/>
            <a:r>
              <a:rPr lang="en-US" dirty="0"/>
              <a:t>Many schools ask for writing samples (~20 pages) </a:t>
            </a:r>
          </a:p>
        </p:txBody>
      </p:sp>
    </p:spTree>
    <p:extLst>
      <p:ext uri="{BB962C8B-B14F-4D97-AF65-F5344CB8AC3E}">
        <p14:creationId xmlns:p14="http://schemas.microsoft.com/office/powerpoint/2010/main" val="52516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Timeline </a:t>
            </a:r>
          </a:p>
        </p:txBody>
      </p:sp>
      <p:cxnSp>
        <p:nvCxnSpPr>
          <p:cNvPr id="6" name="Straight Connector 5"/>
          <p:cNvCxnSpPr/>
          <p:nvPr/>
        </p:nvCxnSpPr>
        <p:spPr>
          <a:xfrm>
            <a:off x="2057400" y="4355068"/>
            <a:ext cx="807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52601" y="2209800"/>
            <a:ext cx="1819665" cy="738664"/>
          </a:xfrm>
          <a:prstGeom prst="rect">
            <a:avLst/>
          </a:prstGeom>
          <a:noFill/>
        </p:spPr>
        <p:txBody>
          <a:bodyPr wrap="none" rtlCol="0">
            <a:spAutoFit/>
          </a:bodyPr>
          <a:lstStyle/>
          <a:p>
            <a:r>
              <a:rPr lang="en-US" sz="1400" dirty="0"/>
              <a:t>End of summer</a:t>
            </a:r>
          </a:p>
          <a:p>
            <a:pPr>
              <a:buFont typeface="Arial" pitchFamily="34" charset="0"/>
              <a:buChar char="•"/>
            </a:pPr>
            <a:r>
              <a:rPr lang="en-US" sz="1400" dirty="0"/>
              <a:t>Take GRE</a:t>
            </a:r>
          </a:p>
          <a:p>
            <a:pPr>
              <a:buFont typeface="Arial" pitchFamily="34" charset="0"/>
              <a:buChar char="•"/>
            </a:pPr>
            <a:r>
              <a:rPr lang="en-US" sz="1400" dirty="0"/>
              <a:t>Have research output</a:t>
            </a:r>
          </a:p>
        </p:txBody>
      </p:sp>
      <p:sp>
        <p:nvSpPr>
          <p:cNvPr id="8" name="TextBox 7"/>
          <p:cNvSpPr txBox="1"/>
          <p:nvPr/>
        </p:nvSpPr>
        <p:spPr>
          <a:xfrm>
            <a:off x="2743201" y="3429000"/>
            <a:ext cx="1143455" cy="738664"/>
          </a:xfrm>
          <a:prstGeom prst="rect">
            <a:avLst/>
          </a:prstGeom>
          <a:noFill/>
        </p:spPr>
        <p:txBody>
          <a:bodyPr wrap="none" rtlCol="0">
            <a:spAutoFit/>
          </a:bodyPr>
          <a:lstStyle/>
          <a:p>
            <a:r>
              <a:rPr lang="en-US" sz="1400" dirty="0"/>
              <a:t>August</a:t>
            </a:r>
          </a:p>
          <a:p>
            <a:pPr>
              <a:buFont typeface="Arial" pitchFamily="34" charset="0"/>
              <a:buChar char="•"/>
            </a:pPr>
            <a:r>
              <a:rPr lang="en-US" sz="1400" dirty="0"/>
              <a:t>Enroll in any</a:t>
            </a:r>
          </a:p>
          <a:p>
            <a:r>
              <a:rPr lang="en-US" sz="1400" dirty="0"/>
              <a:t>math classes</a:t>
            </a:r>
          </a:p>
        </p:txBody>
      </p:sp>
      <p:sp>
        <p:nvSpPr>
          <p:cNvPr id="9" name="TextBox 8"/>
          <p:cNvSpPr txBox="1"/>
          <p:nvPr/>
        </p:nvSpPr>
        <p:spPr>
          <a:xfrm>
            <a:off x="6396303" y="3276600"/>
            <a:ext cx="1635384" cy="523220"/>
          </a:xfrm>
          <a:prstGeom prst="rect">
            <a:avLst/>
          </a:prstGeom>
          <a:noFill/>
        </p:spPr>
        <p:txBody>
          <a:bodyPr wrap="none" rtlCol="0">
            <a:spAutoFit/>
          </a:bodyPr>
          <a:lstStyle/>
          <a:p>
            <a:r>
              <a:rPr lang="en-US" sz="1400" dirty="0"/>
              <a:t>December-early Jan</a:t>
            </a:r>
          </a:p>
          <a:p>
            <a:pPr>
              <a:buFont typeface="Arial" pitchFamily="34" charset="0"/>
              <a:buChar char="•"/>
            </a:pPr>
            <a:r>
              <a:rPr lang="en-US" sz="1400" dirty="0"/>
              <a:t>DEADLINES!!</a:t>
            </a:r>
          </a:p>
        </p:txBody>
      </p:sp>
      <p:sp>
        <p:nvSpPr>
          <p:cNvPr id="10" name="TextBox 9"/>
          <p:cNvSpPr txBox="1"/>
          <p:nvPr/>
        </p:nvSpPr>
        <p:spPr>
          <a:xfrm>
            <a:off x="4495800" y="2209800"/>
            <a:ext cx="2150332" cy="738664"/>
          </a:xfrm>
          <a:prstGeom prst="rect">
            <a:avLst/>
          </a:prstGeom>
          <a:noFill/>
        </p:spPr>
        <p:txBody>
          <a:bodyPr wrap="none" rtlCol="0">
            <a:spAutoFit/>
          </a:bodyPr>
          <a:lstStyle/>
          <a:p>
            <a:r>
              <a:rPr lang="en-US" sz="1400" dirty="0"/>
              <a:t>Late October</a:t>
            </a:r>
          </a:p>
          <a:p>
            <a:pPr>
              <a:buFont typeface="Arial" pitchFamily="34" charset="0"/>
              <a:buChar char="•"/>
            </a:pPr>
            <a:r>
              <a:rPr lang="en-US" sz="1400" dirty="0"/>
              <a:t>NSF due</a:t>
            </a:r>
          </a:p>
          <a:p>
            <a:pPr>
              <a:buFont typeface="Arial" pitchFamily="34" charset="0"/>
              <a:buChar char="•"/>
            </a:pPr>
            <a:r>
              <a:rPr lang="en-US" sz="1400" dirty="0"/>
              <a:t>Send transcripts and GREs</a:t>
            </a:r>
          </a:p>
        </p:txBody>
      </p:sp>
      <p:sp>
        <p:nvSpPr>
          <p:cNvPr id="11" name="TextBox 10"/>
          <p:cNvSpPr txBox="1"/>
          <p:nvPr/>
        </p:nvSpPr>
        <p:spPr>
          <a:xfrm>
            <a:off x="7647621" y="2209800"/>
            <a:ext cx="2544030" cy="523220"/>
          </a:xfrm>
          <a:prstGeom prst="rect">
            <a:avLst/>
          </a:prstGeom>
          <a:noFill/>
        </p:spPr>
        <p:txBody>
          <a:bodyPr wrap="none" rtlCol="0">
            <a:spAutoFit/>
          </a:bodyPr>
          <a:lstStyle/>
          <a:p>
            <a:r>
              <a:rPr lang="en-US" sz="1400" dirty="0"/>
              <a:t>End of February</a:t>
            </a:r>
          </a:p>
          <a:p>
            <a:pPr>
              <a:buFont typeface="Arial" pitchFamily="34" charset="0"/>
              <a:buChar char="•"/>
            </a:pPr>
            <a:r>
              <a:rPr lang="en-US" sz="1400" dirty="0"/>
              <a:t>Start hearing back from schools</a:t>
            </a:r>
          </a:p>
        </p:txBody>
      </p:sp>
      <p:sp>
        <p:nvSpPr>
          <p:cNvPr id="12" name="TextBox 11"/>
          <p:cNvSpPr txBox="1"/>
          <p:nvPr/>
        </p:nvSpPr>
        <p:spPr>
          <a:xfrm>
            <a:off x="9180093" y="3429000"/>
            <a:ext cx="1274131" cy="523220"/>
          </a:xfrm>
          <a:prstGeom prst="rect">
            <a:avLst/>
          </a:prstGeom>
          <a:noFill/>
        </p:spPr>
        <p:txBody>
          <a:bodyPr wrap="none" rtlCol="0">
            <a:spAutoFit/>
          </a:bodyPr>
          <a:lstStyle/>
          <a:p>
            <a:r>
              <a:rPr lang="en-US" sz="1400" dirty="0"/>
              <a:t>April 15</a:t>
            </a:r>
          </a:p>
          <a:p>
            <a:pPr>
              <a:buFont typeface="Arial" pitchFamily="34" charset="0"/>
              <a:buChar char="•"/>
            </a:pPr>
            <a:r>
              <a:rPr lang="en-US" sz="1400" dirty="0"/>
              <a:t>Your decision!</a:t>
            </a:r>
          </a:p>
        </p:txBody>
      </p:sp>
      <p:sp>
        <p:nvSpPr>
          <p:cNvPr id="13" name="TextBox 12"/>
          <p:cNvSpPr txBox="1"/>
          <p:nvPr/>
        </p:nvSpPr>
        <p:spPr>
          <a:xfrm>
            <a:off x="2057401" y="4659868"/>
            <a:ext cx="617477" cy="369332"/>
          </a:xfrm>
          <a:prstGeom prst="rect">
            <a:avLst/>
          </a:prstGeom>
          <a:noFill/>
        </p:spPr>
        <p:txBody>
          <a:bodyPr wrap="none" rtlCol="0">
            <a:spAutoFit/>
          </a:bodyPr>
          <a:lstStyle/>
          <a:p>
            <a:r>
              <a:rPr lang="en-US" dirty="0"/>
              <a:t>June</a:t>
            </a:r>
          </a:p>
        </p:txBody>
      </p:sp>
      <p:sp>
        <p:nvSpPr>
          <p:cNvPr id="14" name="TextBox 13"/>
          <p:cNvSpPr txBox="1"/>
          <p:nvPr/>
        </p:nvSpPr>
        <p:spPr>
          <a:xfrm>
            <a:off x="3232271" y="4659868"/>
            <a:ext cx="834524" cy="369332"/>
          </a:xfrm>
          <a:prstGeom prst="rect">
            <a:avLst/>
          </a:prstGeom>
          <a:noFill/>
        </p:spPr>
        <p:txBody>
          <a:bodyPr wrap="none" rtlCol="0">
            <a:spAutoFit/>
          </a:bodyPr>
          <a:lstStyle/>
          <a:p>
            <a:r>
              <a:rPr lang="en-US" dirty="0"/>
              <a:t>August</a:t>
            </a:r>
          </a:p>
        </p:txBody>
      </p:sp>
      <p:sp>
        <p:nvSpPr>
          <p:cNvPr id="15" name="TextBox 14"/>
          <p:cNvSpPr txBox="1"/>
          <p:nvPr/>
        </p:nvSpPr>
        <p:spPr>
          <a:xfrm>
            <a:off x="6114210" y="4659868"/>
            <a:ext cx="1157689" cy="369332"/>
          </a:xfrm>
          <a:prstGeom prst="rect">
            <a:avLst/>
          </a:prstGeom>
          <a:noFill/>
        </p:spPr>
        <p:txBody>
          <a:bodyPr wrap="none" rtlCol="0">
            <a:spAutoFit/>
          </a:bodyPr>
          <a:lstStyle/>
          <a:p>
            <a:r>
              <a:rPr lang="en-US" dirty="0"/>
              <a:t>December</a:t>
            </a:r>
          </a:p>
        </p:txBody>
      </p:sp>
      <p:sp>
        <p:nvSpPr>
          <p:cNvPr id="16" name="TextBox 15"/>
          <p:cNvSpPr txBox="1"/>
          <p:nvPr/>
        </p:nvSpPr>
        <p:spPr>
          <a:xfrm>
            <a:off x="4623547" y="4659868"/>
            <a:ext cx="948658" cy="369332"/>
          </a:xfrm>
          <a:prstGeom prst="rect">
            <a:avLst/>
          </a:prstGeom>
          <a:noFill/>
        </p:spPr>
        <p:txBody>
          <a:bodyPr wrap="none" rtlCol="0">
            <a:spAutoFit/>
          </a:bodyPr>
          <a:lstStyle/>
          <a:p>
            <a:r>
              <a:rPr lang="en-US" dirty="0"/>
              <a:t>October</a:t>
            </a:r>
          </a:p>
        </p:txBody>
      </p:sp>
      <p:sp>
        <p:nvSpPr>
          <p:cNvPr id="17" name="TextBox 16"/>
          <p:cNvSpPr txBox="1"/>
          <p:nvPr/>
        </p:nvSpPr>
        <p:spPr>
          <a:xfrm>
            <a:off x="7543800" y="4648200"/>
            <a:ext cx="1022396" cy="369332"/>
          </a:xfrm>
          <a:prstGeom prst="rect">
            <a:avLst/>
          </a:prstGeom>
          <a:noFill/>
        </p:spPr>
        <p:txBody>
          <a:bodyPr wrap="none" rtlCol="0">
            <a:spAutoFit/>
          </a:bodyPr>
          <a:lstStyle/>
          <a:p>
            <a:r>
              <a:rPr lang="en-US" dirty="0"/>
              <a:t>February</a:t>
            </a:r>
          </a:p>
        </p:txBody>
      </p:sp>
      <p:sp>
        <p:nvSpPr>
          <p:cNvPr id="18" name="TextBox 17"/>
          <p:cNvSpPr txBox="1"/>
          <p:nvPr/>
        </p:nvSpPr>
        <p:spPr>
          <a:xfrm>
            <a:off x="9130570" y="4659868"/>
            <a:ext cx="625492" cy="369332"/>
          </a:xfrm>
          <a:prstGeom prst="rect">
            <a:avLst/>
          </a:prstGeom>
          <a:noFill/>
        </p:spPr>
        <p:txBody>
          <a:bodyPr wrap="none" rtlCol="0">
            <a:spAutoFit/>
          </a:bodyPr>
          <a:lstStyle/>
          <a:p>
            <a:r>
              <a:rPr lang="en-US" dirty="0"/>
              <a:t>April</a:t>
            </a:r>
          </a:p>
        </p:txBody>
      </p:sp>
      <p:cxnSp>
        <p:nvCxnSpPr>
          <p:cNvPr id="20" name="Straight Connector 19"/>
          <p:cNvCxnSpPr/>
          <p:nvPr/>
        </p:nvCxnSpPr>
        <p:spPr>
          <a:xfrm rot="5400000">
            <a:off x="7963694" y="4316968"/>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991894" y="4316968"/>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6515894" y="4316968"/>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9335294" y="43045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247900" y="4316968"/>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4094" y="4316968"/>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534400" y="2819400"/>
            <a:ext cx="1075744" cy="523220"/>
          </a:xfrm>
          <a:prstGeom prst="rect">
            <a:avLst/>
          </a:prstGeom>
          <a:noFill/>
        </p:spPr>
        <p:txBody>
          <a:bodyPr wrap="none" rtlCol="0">
            <a:spAutoFit/>
          </a:bodyPr>
          <a:lstStyle/>
          <a:p>
            <a:r>
              <a:rPr lang="en-US" sz="1400" dirty="0"/>
              <a:t>March-April</a:t>
            </a:r>
          </a:p>
          <a:p>
            <a:pPr>
              <a:buFont typeface="Arial" pitchFamily="34" charset="0"/>
              <a:buChar char="•"/>
            </a:pPr>
            <a:r>
              <a:rPr lang="en-US" sz="1400" dirty="0"/>
              <a:t>Admit Days</a:t>
            </a:r>
          </a:p>
        </p:txBody>
      </p:sp>
    </p:spTree>
    <p:extLst>
      <p:ext uri="{BB962C8B-B14F-4D97-AF65-F5344CB8AC3E}">
        <p14:creationId xmlns:p14="http://schemas.microsoft.com/office/powerpoint/2010/main" val="415078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644868" y="3946634"/>
            <a:ext cx="4038600" cy="3416491"/>
          </a:xfrm>
        </p:spPr>
        <p:txBody>
          <a:bodyPr/>
          <a:lstStyle/>
          <a:p>
            <a:r>
              <a:rPr lang="en-US" dirty="0"/>
              <a:t>Fewer </a:t>
            </a:r>
            <a:r>
              <a:rPr lang="en-US" dirty="0">
                <a:sym typeface="Wingdings" pitchFamily="2" charset="2"/>
              </a:rPr>
              <a:t> </a:t>
            </a:r>
            <a:r>
              <a:rPr lang="en-US" dirty="0"/>
              <a:t>you will be saner </a:t>
            </a:r>
          </a:p>
        </p:txBody>
      </p:sp>
      <p:sp>
        <p:nvSpPr>
          <p:cNvPr id="6" name="Content Placeholder 5"/>
          <p:cNvSpPr>
            <a:spLocks noGrp="1"/>
          </p:cNvSpPr>
          <p:nvPr>
            <p:ph sz="half" idx="2"/>
          </p:nvPr>
        </p:nvSpPr>
        <p:spPr>
          <a:xfrm>
            <a:off x="6386347" y="3946635"/>
            <a:ext cx="4038600" cy="3416491"/>
          </a:xfrm>
        </p:spPr>
        <p:txBody>
          <a:bodyPr/>
          <a:lstStyle/>
          <a:p>
            <a:r>
              <a:rPr lang="en-US" dirty="0"/>
              <a:t>More </a:t>
            </a:r>
            <a:r>
              <a:rPr lang="en-US" dirty="0">
                <a:sym typeface="Wingdings" pitchFamily="2" charset="2"/>
              </a:rPr>
              <a:t> you are more likely to get in,   	           it’s an odds game</a:t>
            </a:r>
            <a:endParaRPr lang="en-US" dirty="0"/>
          </a:p>
        </p:txBody>
      </p:sp>
      <p:sp>
        <p:nvSpPr>
          <p:cNvPr id="2" name="Title 1"/>
          <p:cNvSpPr>
            <a:spLocks noGrp="1"/>
          </p:cNvSpPr>
          <p:nvPr>
            <p:ph type="title"/>
          </p:nvPr>
        </p:nvSpPr>
        <p:spPr>
          <a:xfrm>
            <a:off x="1208690" y="526502"/>
            <a:ext cx="8610600" cy="1143000"/>
          </a:xfrm>
        </p:spPr>
        <p:txBody>
          <a:bodyPr>
            <a:normAutofit fontScale="90000"/>
          </a:bodyPr>
          <a:lstStyle/>
          <a:p>
            <a:r>
              <a:rPr lang="en-US" dirty="0"/>
              <a:t>Apply to Schools You </a:t>
            </a:r>
            <a:r>
              <a:rPr lang="en-US" i="1" dirty="0"/>
              <a:t>Want</a:t>
            </a:r>
            <a:r>
              <a:rPr lang="en-US" dirty="0"/>
              <a:t> to Attend</a:t>
            </a:r>
          </a:p>
        </p:txBody>
      </p:sp>
      <p:sp>
        <p:nvSpPr>
          <p:cNvPr id="3" name="Text Placeholder 2"/>
          <p:cNvSpPr>
            <a:spLocks noGrp="1"/>
          </p:cNvSpPr>
          <p:nvPr>
            <p:ph type="body" idx="4294967295"/>
          </p:nvPr>
        </p:nvSpPr>
        <p:spPr>
          <a:xfrm>
            <a:off x="2778672" y="2102909"/>
            <a:ext cx="6266793" cy="388568"/>
          </a:xfrm>
          <a:solidFill>
            <a:schemeClr val="accent1"/>
          </a:solidFill>
          <a:ln>
            <a:solidFill>
              <a:schemeClr val="accent1"/>
            </a:solidFill>
          </a:ln>
        </p:spPr>
        <p:txBody>
          <a:bodyPr/>
          <a:lstStyle/>
          <a:p>
            <a:pPr algn="ctr">
              <a:buNone/>
            </a:pPr>
            <a:r>
              <a:rPr lang="en-US" b="1" dirty="0">
                <a:solidFill>
                  <a:schemeClr val="bg1"/>
                </a:solidFill>
              </a:rPr>
              <a:t>Remember: Safety, Target, Reach </a:t>
            </a:r>
          </a:p>
        </p:txBody>
      </p:sp>
      <p:sp>
        <p:nvSpPr>
          <p:cNvPr id="7" name="TextBox 6"/>
          <p:cNvSpPr txBox="1"/>
          <p:nvPr/>
        </p:nvSpPr>
        <p:spPr>
          <a:xfrm>
            <a:off x="1907627" y="2708707"/>
            <a:ext cx="8229600" cy="523220"/>
          </a:xfrm>
          <a:prstGeom prst="rect">
            <a:avLst/>
          </a:prstGeom>
          <a:noFill/>
        </p:spPr>
        <p:txBody>
          <a:bodyPr wrap="square" rtlCol="0">
            <a:spAutoFit/>
          </a:bodyPr>
          <a:lstStyle/>
          <a:p>
            <a:pPr algn="ctr"/>
            <a:r>
              <a:rPr lang="en-US" sz="2800" dirty="0"/>
              <a:t>15-20 is about the average</a:t>
            </a:r>
          </a:p>
        </p:txBody>
      </p:sp>
      <p:sp>
        <p:nvSpPr>
          <p:cNvPr id="4" name="TextBox 3"/>
          <p:cNvSpPr txBox="1"/>
          <p:nvPr/>
        </p:nvSpPr>
        <p:spPr>
          <a:xfrm>
            <a:off x="1644868" y="5150069"/>
            <a:ext cx="9390993" cy="369332"/>
          </a:xfrm>
          <a:prstGeom prst="rect">
            <a:avLst/>
          </a:prstGeom>
          <a:noFill/>
        </p:spPr>
        <p:txBody>
          <a:bodyPr wrap="square" rtlCol="0">
            <a:spAutoFit/>
          </a:bodyPr>
          <a:lstStyle/>
          <a:p>
            <a:r>
              <a:rPr lang="en-US" dirty="0"/>
              <a:t> </a:t>
            </a:r>
          </a:p>
        </p:txBody>
      </p:sp>
    </p:spTree>
    <p:extLst>
      <p:ext uri="{BB962C8B-B14F-4D97-AF65-F5344CB8AC3E}">
        <p14:creationId xmlns:p14="http://schemas.microsoft.com/office/powerpoint/2010/main" val="137179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Considerations</a:t>
            </a:r>
          </a:p>
        </p:txBody>
      </p:sp>
      <p:sp>
        <p:nvSpPr>
          <p:cNvPr id="6" name="TextBox 5"/>
          <p:cNvSpPr txBox="1"/>
          <p:nvPr/>
        </p:nvSpPr>
        <p:spPr>
          <a:xfrm>
            <a:off x="7617372" y="2226080"/>
            <a:ext cx="3218794" cy="1631216"/>
          </a:xfrm>
          <a:prstGeom prst="rect">
            <a:avLst/>
          </a:prstGeom>
          <a:solidFill>
            <a:schemeClr val="accent1"/>
          </a:solidFill>
          <a:ln>
            <a:solidFill>
              <a:schemeClr val="accent1"/>
            </a:solidFill>
          </a:ln>
        </p:spPr>
        <p:txBody>
          <a:bodyPr wrap="square" rtlCol="0">
            <a:spAutoFit/>
          </a:bodyPr>
          <a:lstStyle/>
          <a:p>
            <a:pPr algn="ctr"/>
            <a:r>
              <a:rPr lang="en-US" sz="2000" b="1" dirty="0">
                <a:solidFill>
                  <a:schemeClr val="bg1"/>
                </a:solidFill>
              </a:rPr>
              <a:t>Talk to professors, economists, RAs, current PhD students about schools that could be a good fit for you.</a:t>
            </a:r>
          </a:p>
        </p:txBody>
      </p:sp>
      <p:sp>
        <p:nvSpPr>
          <p:cNvPr id="8" name="Content Placeholder 7"/>
          <p:cNvSpPr>
            <a:spLocks noGrp="1"/>
          </p:cNvSpPr>
          <p:nvPr>
            <p:ph sz="half" idx="1"/>
          </p:nvPr>
        </p:nvSpPr>
        <p:spPr>
          <a:xfrm>
            <a:off x="1240220" y="1939948"/>
            <a:ext cx="8828690" cy="4219113"/>
          </a:xfrm>
        </p:spPr>
        <p:txBody>
          <a:bodyPr>
            <a:normAutofit/>
          </a:bodyPr>
          <a:lstStyle/>
          <a:p>
            <a:r>
              <a:rPr lang="en-US" dirty="0"/>
              <a:t>Ranking </a:t>
            </a:r>
          </a:p>
          <a:p>
            <a:pPr lvl="1"/>
            <a:r>
              <a:rPr lang="en-US" dirty="0"/>
              <a:t>US News ranking good for ideas, can sort by field</a:t>
            </a:r>
          </a:p>
          <a:p>
            <a:r>
              <a:rPr lang="en-US" dirty="0"/>
              <a:t>Reputation </a:t>
            </a:r>
          </a:p>
          <a:p>
            <a:pPr lvl="1"/>
            <a:r>
              <a:rPr lang="en-US" dirty="0"/>
              <a:t>Supportive or weed students out? </a:t>
            </a:r>
          </a:p>
          <a:p>
            <a:r>
              <a:rPr lang="en-US" dirty="0"/>
              <a:t>Fields</a:t>
            </a:r>
          </a:p>
          <a:p>
            <a:r>
              <a:rPr lang="en-US" dirty="0"/>
              <a:t>Faculty </a:t>
            </a:r>
          </a:p>
          <a:p>
            <a:pPr marL="0" indent="0">
              <a:buNone/>
            </a:pPr>
            <a:r>
              <a:rPr lang="en-US" dirty="0"/>
              <a:t> Placements </a:t>
            </a:r>
          </a:p>
          <a:p>
            <a:pPr lvl="1"/>
            <a:r>
              <a:rPr lang="en-US" dirty="0"/>
              <a:t>Assume you will be the modal student </a:t>
            </a:r>
          </a:p>
          <a:p>
            <a:r>
              <a:rPr lang="en-US" dirty="0"/>
              <a:t>Location </a:t>
            </a:r>
          </a:p>
          <a:p>
            <a:pPr lvl="1"/>
            <a:r>
              <a:rPr lang="en-US" dirty="0"/>
              <a:t>If you’re not applying to schools because of the location, how will you feel on the job market? </a:t>
            </a:r>
          </a:p>
        </p:txBody>
      </p:sp>
    </p:spTree>
    <p:extLst>
      <p:ext uri="{BB962C8B-B14F-4D97-AF65-F5344CB8AC3E}">
        <p14:creationId xmlns:p14="http://schemas.microsoft.com/office/powerpoint/2010/main" val="1854956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vs. Friends of Economics </a:t>
            </a:r>
          </a:p>
        </p:txBody>
      </p:sp>
      <p:sp>
        <p:nvSpPr>
          <p:cNvPr id="3" name="Content Placeholder 2"/>
          <p:cNvSpPr>
            <a:spLocks noGrp="1"/>
          </p:cNvSpPr>
          <p:nvPr>
            <p:ph idx="1"/>
          </p:nvPr>
        </p:nvSpPr>
        <p:spPr/>
        <p:txBody>
          <a:bodyPr>
            <a:normAutofit/>
          </a:bodyPr>
          <a:lstStyle/>
          <a:p>
            <a:r>
              <a:rPr lang="en-US" dirty="0"/>
              <a:t>Consider applying to economics programs in business schools, finance, or public policy schools.</a:t>
            </a:r>
          </a:p>
          <a:p>
            <a:endParaRPr lang="en-US" dirty="0"/>
          </a:p>
          <a:p>
            <a:r>
              <a:rPr lang="en-US" sz="1800" dirty="0"/>
              <a:t>“While economics Ph.D. graduates can and do find employment in economics departments, business schools, political science departments, and health policy departments in medical schools, Ph.D. graduates of these FOE programs are typically employable only in FOE departments even if they are working on exactly the same topic that an economics graduate is. Unfair but true…. Thus, economics graduates generally have a wider range of employment opportunities than FOE graduates… </a:t>
            </a:r>
          </a:p>
          <a:p>
            <a:r>
              <a:rPr lang="en-US" sz="1800" dirty="0"/>
              <a:t>If you are unsure of your area of interest within economics or if you are keen to have the broader training afforded by economics, an econ program would be a better option for you. If you are very sure of your research interests and don't want to waste your time taking courses not related to them, a FOE program is a better choice.”</a:t>
            </a:r>
          </a:p>
          <a:p>
            <a:pPr marL="0" indent="0">
              <a:buNone/>
            </a:pPr>
            <a:r>
              <a:rPr lang="en-US" sz="1800" dirty="0"/>
              <a:t>				- Stuart J. </a:t>
            </a:r>
            <a:r>
              <a:rPr lang="en-US" sz="1800" dirty="0" err="1"/>
              <a:t>Hillmon</a:t>
            </a:r>
            <a:r>
              <a:rPr lang="en-US" sz="1800" dirty="0"/>
              <a:t>, </a:t>
            </a:r>
            <a:r>
              <a:rPr lang="en-US" sz="1800" i="1" dirty="0"/>
              <a:t>Getting a PhD in Economic </a:t>
            </a:r>
            <a:endParaRPr lang="en-US" sz="1800" dirty="0"/>
          </a:p>
          <a:p>
            <a:pPr marL="0" indent="0">
              <a:buNone/>
            </a:pPr>
            <a:endParaRPr lang="en-US" dirty="0"/>
          </a:p>
        </p:txBody>
      </p:sp>
    </p:spTree>
    <p:extLst>
      <p:ext uri="{BB962C8B-B14F-4D97-AF65-F5344CB8AC3E}">
        <p14:creationId xmlns:p14="http://schemas.microsoft.com/office/powerpoint/2010/main" val="181357942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27169</TotalTime>
  <Words>1992</Words>
  <Application>Microsoft Office PowerPoint</Application>
  <PresentationFormat>Widescreen</PresentationFormat>
  <Paragraphs>444</Paragraphs>
  <Slides>19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Applying to a PhD in Economics </vt:lpstr>
      <vt:lpstr>Model of an applicant </vt:lpstr>
      <vt:lpstr>What Matters</vt:lpstr>
      <vt:lpstr>Focus on What You Can Improve</vt:lpstr>
      <vt:lpstr>Focus on What You Can Improve</vt:lpstr>
      <vt:lpstr>Timeline </vt:lpstr>
      <vt:lpstr>Apply to Schools You Want to Attend</vt:lpstr>
      <vt:lpstr>Considerations</vt:lpstr>
      <vt:lpstr>Economics vs. Friends of Economics </vt:lpstr>
      <vt:lpstr>Application Components  </vt:lpstr>
      <vt:lpstr>Stay Organized</vt:lpstr>
      <vt:lpstr>NSF Graduate Research Fellowship Program (GRFP)</vt:lpstr>
      <vt:lpstr>Pick Recommenders with Care</vt:lpstr>
      <vt:lpstr>Personal Statements – Focus on Research</vt:lpstr>
      <vt:lpstr>Budget for the Costs</vt:lpstr>
      <vt:lpstr>Then what? Choosing a School</vt:lpstr>
      <vt:lpstr>School Rankings by Gender Inclusion </vt:lpstr>
      <vt:lpstr>School Rankings by Domestic Racial enrollment number</vt:lpstr>
      <vt:lpstr>School Rankings by International Inclusion </vt:lpstr>
    </vt:vector>
  </TitlesOfParts>
  <Company>Federal Reserve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NSF</dc:title>
  <dc:creator>Natalie Duncombe</dc:creator>
  <cp:lastModifiedBy>Natalie Duncombe</cp:lastModifiedBy>
  <cp:revision>188</cp:revision>
  <dcterms:created xsi:type="dcterms:W3CDTF">2016-09-13T14:37:03Z</dcterms:created>
  <dcterms:modified xsi:type="dcterms:W3CDTF">2020-08-02T23:36:11Z</dcterms:modified>
</cp:coreProperties>
</file>