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vl1pPr>
            <a:lvl2pPr marL="740833" indent="-296333" algn="ctr">
              <a:spcBef>
                <a:spcPts val="0"/>
              </a:spcBef>
              <a:defRPr sz="2400"/>
            </a:lvl2pPr>
            <a:lvl3pPr marL="1185333" indent="-296333" algn="ctr">
              <a:spcBef>
                <a:spcPts val="0"/>
              </a:spcBef>
              <a:defRPr sz="2400"/>
            </a:lvl3pPr>
            <a:lvl4pPr marL="1629833" indent="-296333" algn="ctr">
              <a:spcBef>
                <a:spcPts val="0"/>
              </a:spcBef>
              <a:defRPr sz="2400"/>
            </a:lvl4pPr>
            <a:lvl5pPr marL="2074333" indent="-296333" algn="ctr">
              <a:spcBef>
                <a:spcPts val="0"/>
              </a:spcBef>
              <a:defRPr sz="2400"/>
            </a:lvl5p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body" sz="quarter" idx="13"/>
          </p:nvPr>
        </p:nvSpPr>
        <p:spPr>
          <a:xfrm>
            <a:off x="1270000" y="4267200"/>
            <a:ext cx="10464800" cy="685800"/>
          </a:xfrm>
          <a:prstGeom prst="rect">
            <a:avLst/>
          </a:prstGeom>
        </p:spPr>
        <p:txBody>
          <a:bodyPr/>
          <a:lstStyle/>
          <a:p>
            <a:pPr marL="0" indent="0" algn="ctr">
              <a:spcBef>
                <a:spcPts val="0"/>
              </a:spcBef>
              <a:buSzTx/>
              <a:buNone/>
              <a:defRPr sz="3800"/>
            </a:pP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2"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Writing As A Social Scientist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p:nvPr>
        </p:nvSpPr>
        <p:spPr>
          <a:xfrm>
            <a:off x="762000" y="1930400"/>
            <a:ext cx="10464800" cy="3302000"/>
          </a:xfrm>
          <a:prstGeom prst="rect">
            <a:avLst/>
          </a:prstGeom>
        </p:spPr>
        <p:txBody>
          <a:bodyPr/>
          <a:lstStyle/>
          <a:p>
            <a:pPr/>
            <a:r>
              <a:t>Part 1: Words</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xfrm>
            <a:off x="736600" y="304800"/>
            <a:ext cx="11099800" cy="2159000"/>
          </a:xfrm>
          <a:prstGeom prst="rect">
            <a:avLst/>
          </a:prstGeom>
        </p:spPr>
        <p:txBody>
          <a:bodyPr/>
          <a:lstStyle>
            <a:lvl1pPr>
              <a:defRPr sz="4000"/>
            </a:lvl1pPr>
          </a:lstStyle>
          <a:p>
            <a:pPr/>
            <a:r>
              <a:t>Bad Words: Cliches</a:t>
            </a:r>
          </a:p>
        </p:txBody>
      </p:sp>
      <p:sp>
        <p:nvSpPr>
          <p:cNvPr id="148" name="Shape 148"/>
          <p:cNvSpPr/>
          <p:nvPr>
            <p:ph type="body" idx="1"/>
          </p:nvPr>
        </p:nvSpPr>
        <p:spPr>
          <a:xfrm>
            <a:off x="736600" y="1511300"/>
            <a:ext cx="11099800" cy="6286500"/>
          </a:xfrm>
          <a:prstGeom prst="rect">
            <a:avLst/>
          </a:prstGeom>
        </p:spPr>
        <p:txBody>
          <a:bodyPr/>
          <a:lstStyle/>
          <a:p>
            <a:pPr>
              <a:defRPr sz="3000"/>
            </a:pPr>
            <a:r>
              <a:t>Encourage laziness on behalf of the reader and the writer</a:t>
            </a:r>
          </a:p>
          <a:p>
            <a:pPr>
              <a:defRPr sz="3000"/>
            </a:pPr>
            <a:r>
              <a:t>Often lead to mixing of metaphors</a:t>
            </a:r>
          </a:p>
          <a:p>
            <a:pPr>
              <a:defRPr sz="3000"/>
            </a:pPr>
            <a:r>
              <a:t>If you must, try to think about the physical metaphor, and extend it:</a:t>
            </a:r>
          </a:p>
          <a:p>
            <a:pPr lvl="6" marL="0" indent="1371600">
              <a:buSzTx/>
              <a:buNone/>
              <a:defRPr sz="2000"/>
            </a:pPr>
            <a:r>
              <a:t>“An overbidder in a second-price auction may think she can </a:t>
            </a:r>
            <a:r>
              <a:rPr b="1">
                <a:latin typeface="+mj-lt"/>
                <a:ea typeface="+mj-ea"/>
                <a:cs typeface="+mj-cs"/>
                <a:sym typeface="Helvetica"/>
              </a:rPr>
              <a:t>have her cake and eat it too, </a:t>
            </a:r>
            <a:r>
              <a:t>winning the item and paying only the bid of her closest competitor. Only when that bid ends up being higher than the overbidder’s valuation of the item does she realize that she has </a:t>
            </a:r>
            <a:r>
              <a:rPr b="1">
                <a:latin typeface="+mj-lt"/>
                <a:ea typeface="+mj-ea"/>
                <a:cs typeface="+mj-cs"/>
                <a:sym typeface="Helvetica"/>
              </a:rPr>
              <a:t>bitten off more than she can chew.</a:t>
            </a:r>
            <a:r>
              <a:t>”</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xfrm>
            <a:off x="736600" y="304800"/>
            <a:ext cx="11099800" cy="2159000"/>
          </a:xfrm>
          <a:prstGeom prst="rect">
            <a:avLst/>
          </a:prstGeom>
        </p:spPr>
        <p:txBody>
          <a:bodyPr/>
          <a:lstStyle>
            <a:lvl1pPr>
              <a:defRPr sz="4000"/>
            </a:lvl1pPr>
          </a:lstStyle>
          <a:p>
            <a:pPr/>
            <a:r>
              <a:t>Pretentious diction (fancy words)</a:t>
            </a:r>
          </a:p>
        </p:txBody>
      </p:sp>
      <p:sp>
        <p:nvSpPr>
          <p:cNvPr id="151" name="Shape 151"/>
          <p:cNvSpPr/>
          <p:nvPr>
            <p:ph type="body" idx="1"/>
          </p:nvPr>
        </p:nvSpPr>
        <p:spPr>
          <a:xfrm>
            <a:off x="736600" y="1511300"/>
            <a:ext cx="11099800" cy="6286500"/>
          </a:xfrm>
          <a:prstGeom prst="rect">
            <a:avLst/>
          </a:prstGeom>
        </p:spPr>
        <p:txBody>
          <a:bodyPr/>
          <a:lstStyle/>
          <a:p>
            <a:pPr>
              <a:defRPr sz="3000"/>
            </a:pPr>
            <a:r>
              <a:t>Especially important for academic writing: jargon</a:t>
            </a:r>
          </a:p>
          <a:p>
            <a:pPr>
              <a:defRPr sz="3000"/>
            </a:pPr>
            <a:r>
              <a:t>Good use of jargon: pithy phrase that describes a concept that would otherwise take many words to explain (“comparative advantage”; “marginal utility”)</a:t>
            </a:r>
          </a:p>
          <a:p>
            <a:pPr>
              <a:defRPr sz="3000"/>
            </a:pPr>
            <a:r>
              <a:t>Bad use of jargon: replacing simple, broadly understood words with narrowly understood synonyms (“workers” vs. “agents of production”)</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xfrm>
            <a:off x="736600" y="114300"/>
            <a:ext cx="11099800" cy="2159000"/>
          </a:xfrm>
          <a:prstGeom prst="rect">
            <a:avLst/>
          </a:prstGeom>
        </p:spPr>
        <p:txBody>
          <a:bodyPr/>
          <a:lstStyle>
            <a:lvl1pPr>
              <a:defRPr sz="4000"/>
            </a:lvl1pPr>
          </a:lstStyle>
          <a:p>
            <a:pPr/>
            <a:r>
              <a:t>False Verbal Limbs</a:t>
            </a:r>
          </a:p>
        </p:txBody>
      </p:sp>
      <p:sp>
        <p:nvSpPr>
          <p:cNvPr id="154" name="Shape 154"/>
          <p:cNvSpPr/>
          <p:nvPr>
            <p:ph type="body" idx="1"/>
          </p:nvPr>
        </p:nvSpPr>
        <p:spPr>
          <a:xfrm>
            <a:off x="736600" y="1511300"/>
            <a:ext cx="11099800" cy="6286500"/>
          </a:xfrm>
          <a:prstGeom prst="rect">
            <a:avLst/>
          </a:prstGeom>
        </p:spPr>
        <p:txBody>
          <a:bodyPr/>
          <a:lstStyle/>
          <a:p>
            <a:pPr marL="395605" indent="-395605" defTabSz="519937">
              <a:spcBef>
                <a:spcPts val="3700"/>
              </a:spcBef>
              <a:defRPr sz="2600"/>
            </a:pPr>
            <a:r>
              <a:t>“The fact that” </a:t>
            </a:r>
          </a:p>
          <a:p>
            <a:pPr marL="395605" indent="-395605" defTabSz="519937">
              <a:spcBef>
                <a:spcPts val="3700"/>
              </a:spcBef>
              <a:defRPr sz="2600"/>
            </a:pPr>
            <a:r>
              <a:t>“With respect to”</a:t>
            </a:r>
          </a:p>
          <a:p>
            <a:pPr marL="395605" indent="-395605" defTabSz="519937">
              <a:spcBef>
                <a:spcPts val="3700"/>
              </a:spcBef>
              <a:defRPr sz="2600"/>
            </a:pPr>
            <a:r>
              <a:t>“From a _______ perspective”</a:t>
            </a:r>
          </a:p>
          <a:p>
            <a:pPr marL="395605" indent="-395605" defTabSz="519937">
              <a:spcBef>
                <a:spcPts val="3700"/>
              </a:spcBef>
              <a:defRPr sz="2600"/>
            </a:pPr>
            <a:r>
              <a:t>Usually mean nothing. Either cut or replace with something that clarifies the relationship between different characters in the sentence.</a:t>
            </a:r>
          </a:p>
          <a:p>
            <a:pPr marL="395605" indent="-395605" defTabSz="519937">
              <a:spcBef>
                <a:spcPts val="3700"/>
              </a:spcBef>
              <a:defRPr sz="2600"/>
            </a:pPr>
            <a:r>
              <a:t>Bad: “The fact that preferences are concave has the effect of giving rise to a diminishing marginal rate of substitution.”</a:t>
            </a:r>
          </a:p>
          <a:p>
            <a:pPr marL="395605" indent="-395605" defTabSz="519937">
              <a:spcBef>
                <a:spcPts val="3700"/>
              </a:spcBef>
              <a:defRPr sz="2600"/>
            </a:pPr>
            <a:r>
              <a:t>Good: “Concave preferences imply a diminishing marginal rate of substitution.”</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xfrm>
            <a:off x="736600" y="88900"/>
            <a:ext cx="11099800" cy="2159000"/>
          </a:xfrm>
          <a:prstGeom prst="rect">
            <a:avLst/>
          </a:prstGeom>
        </p:spPr>
        <p:txBody>
          <a:bodyPr/>
          <a:lstStyle>
            <a:lvl1pPr>
              <a:defRPr sz="4000"/>
            </a:lvl1pPr>
          </a:lstStyle>
          <a:p>
            <a:pPr/>
            <a:r>
              <a:t>Meaningless Words</a:t>
            </a:r>
          </a:p>
        </p:txBody>
      </p:sp>
      <p:sp>
        <p:nvSpPr>
          <p:cNvPr id="157" name="Shape 157"/>
          <p:cNvSpPr/>
          <p:nvPr>
            <p:ph type="body" idx="1"/>
          </p:nvPr>
        </p:nvSpPr>
        <p:spPr>
          <a:xfrm>
            <a:off x="736600" y="1511300"/>
            <a:ext cx="11099800" cy="6286500"/>
          </a:xfrm>
          <a:prstGeom prst="rect">
            <a:avLst/>
          </a:prstGeom>
        </p:spPr>
        <p:txBody>
          <a:bodyPr/>
          <a:lstStyle/>
          <a:p>
            <a:pPr>
              <a:defRPr sz="3000"/>
            </a:pPr>
            <a:r>
              <a:t>Adjectives have descriptive value when they could be applied to some things and not others</a:t>
            </a:r>
          </a:p>
          <a:p>
            <a:pPr>
              <a:defRPr sz="3000"/>
            </a:pPr>
            <a:r>
              <a:t>Words that are over-applied to the point of not restricting the set of objects at all</a:t>
            </a:r>
          </a:p>
          <a:p>
            <a:pPr>
              <a:defRPr sz="3000"/>
            </a:pPr>
            <a:r>
              <a:t>Often the writer feels like they need to describe their design or result somehow, and can’t think of anything</a:t>
            </a:r>
          </a:p>
          <a:p>
            <a:pPr>
              <a:defRPr sz="3000"/>
            </a:pPr>
            <a:r>
              <a:t>“Interesting”</a:t>
            </a:r>
          </a:p>
          <a:p>
            <a:pPr>
              <a:defRPr sz="3000"/>
            </a:pPr>
            <a:r>
              <a:t>In economics: “natural”</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p:nvPr>
        </p:nvSpPr>
        <p:spPr>
          <a:xfrm>
            <a:off x="736600" y="88900"/>
            <a:ext cx="11099800" cy="2159000"/>
          </a:xfrm>
          <a:prstGeom prst="rect">
            <a:avLst/>
          </a:prstGeom>
        </p:spPr>
        <p:txBody>
          <a:bodyPr/>
          <a:lstStyle>
            <a:lvl1pPr>
              <a:defRPr sz="4000"/>
            </a:lvl1pPr>
          </a:lstStyle>
          <a:p>
            <a:pPr/>
            <a:r>
              <a:t>Noun Pileups</a:t>
            </a:r>
          </a:p>
        </p:txBody>
      </p:sp>
      <p:sp>
        <p:nvSpPr>
          <p:cNvPr id="160" name="Shape 160"/>
          <p:cNvSpPr/>
          <p:nvPr>
            <p:ph type="body" idx="1"/>
          </p:nvPr>
        </p:nvSpPr>
        <p:spPr>
          <a:xfrm>
            <a:off x="736600" y="1511300"/>
            <a:ext cx="11099800" cy="6286500"/>
          </a:xfrm>
          <a:prstGeom prst="rect">
            <a:avLst/>
          </a:prstGeom>
        </p:spPr>
        <p:txBody>
          <a:bodyPr/>
          <a:lstStyle/>
          <a:p>
            <a:pPr>
              <a:defRPr sz="3000"/>
            </a:pPr>
            <a:r>
              <a:t>It’s common in academic writing to string together several nouns to name a concept when one would do</a:t>
            </a:r>
          </a:p>
          <a:p>
            <a:pPr>
              <a:defRPr sz="3000"/>
            </a:pPr>
            <a:r>
              <a:t>“Outcome effect”</a:t>
            </a:r>
          </a:p>
          <a:p>
            <a:pPr>
              <a:defRPr sz="3000"/>
            </a:pPr>
            <a:r>
              <a:t>“Optimization behavior”</a:t>
            </a:r>
          </a:p>
          <a:p>
            <a:pPr>
              <a:defRPr sz="3000"/>
            </a:pPr>
            <a:r>
              <a:t>“Monopoly environment”</a:t>
            </a:r>
          </a:p>
          <a:p>
            <a:pPr>
              <a:defRPr sz="3000"/>
            </a:pPr>
            <a:r>
              <a:t>“Endowment point”</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xfrm>
            <a:off x="736600" y="88900"/>
            <a:ext cx="11099800" cy="2159000"/>
          </a:xfrm>
          <a:prstGeom prst="rect">
            <a:avLst/>
          </a:prstGeom>
        </p:spPr>
        <p:txBody>
          <a:bodyPr/>
          <a:lstStyle>
            <a:lvl1pPr>
              <a:defRPr sz="4000"/>
            </a:lvl1pPr>
          </a:lstStyle>
          <a:p>
            <a:pPr/>
            <a:r>
              <a:t>Over-Synonymizing</a:t>
            </a:r>
          </a:p>
        </p:txBody>
      </p:sp>
      <p:sp>
        <p:nvSpPr>
          <p:cNvPr id="163" name="Shape 163"/>
          <p:cNvSpPr/>
          <p:nvPr>
            <p:ph type="body" idx="1"/>
          </p:nvPr>
        </p:nvSpPr>
        <p:spPr>
          <a:xfrm>
            <a:off x="736600" y="1511300"/>
            <a:ext cx="11099800" cy="6286500"/>
          </a:xfrm>
          <a:prstGeom prst="rect">
            <a:avLst/>
          </a:prstGeom>
        </p:spPr>
        <p:txBody>
          <a:bodyPr/>
          <a:lstStyle/>
          <a:p>
            <a:pPr>
              <a:defRPr sz="3000"/>
            </a:pPr>
            <a:r>
              <a:t>Remember that your most important goal is clarity. One way to be clear is to use the same word to refer to the same concept.</a:t>
            </a:r>
          </a:p>
          <a:p>
            <a:pPr>
              <a:defRPr sz="3000"/>
            </a:pPr>
            <a:r>
              <a:t>Readers don’t mind if you use “agent” 12 times in a paragraph. </a:t>
            </a:r>
          </a:p>
          <a:p>
            <a:pPr>
              <a:defRPr sz="3000"/>
            </a:pPr>
            <a:r>
              <a:t>If you’re repeating an unwieldy phrase over and over, maybe find a different phrase.</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xfrm>
            <a:off x="736600" y="88900"/>
            <a:ext cx="11099800" cy="2159000"/>
          </a:xfrm>
          <a:prstGeom prst="rect">
            <a:avLst/>
          </a:prstGeom>
        </p:spPr>
        <p:txBody>
          <a:bodyPr/>
          <a:lstStyle>
            <a:lvl1pPr>
              <a:defRPr sz="4000"/>
            </a:lvl1pPr>
          </a:lstStyle>
          <a:p>
            <a:pPr/>
            <a:r>
              <a:t>Intensifiers</a:t>
            </a:r>
          </a:p>
        </p:txBody>
      </p:sp>
      <p:sp>
        <p:nvSpPr>
          <p:cNvPr id="166" name="Shape 166"/>
          <p:cNvSpPr/>
          <p:nvPr>
            <p:ph type="body" idx="1"/>
          </p:nvPr>
        </p:nvSpPr>
        <p:spPr>
          <a:xfrm>
            <a:off x="736600" y="1511300"/>
            <a:ext cx="11099800" cy="6286500"/>
          </a:xfrm>
          <a:prstGeom prst="rect">
            <a:avLst/>
          </a:prstGeom>
        </p:spPr>
        <p:txBody>
          <a:bodyPr/>
          <a:lstStyle/>
          <a:p>
            <a:pPr>
              <a:defRPr sz="3000"/>
            </a:pPr>
            <a:r>
              <a:t>“Very” and “so” are the most common offenders, but there are plenty more</a:t>
            </a:r>
          </a:p>
          <a:p>
            <a:pPr>
              <a:defRPr sz="3000"/>
            </a:pPr>
            <a:r>
              <a:t>In economics: “stark” contrast</a:t>
            </a:r>
          </a:p>
          <a:p>
            <a:pPr>
              <a:defRPr sz="3000"/>
            </a:pPr>
            <a:r>
              <a:t>Sounds defensive</a:t>
            </a:r>
          </a:p>
          <a:p>
            <a:pPr>
              <a:defRPr sz="3000"/>
            </a:pPr>
            <a:r>
              <a:t>Weakens your other words</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xfrm>
            <a:off x="736600" y="88900"/>
            <a:ext cx="11099800" cy="2159000"/>
          </a:xfrm>
          <a:prstGeom prst="rect">
            <a:avLst/>
          </a:prstGeom>
        </p:spPr>
        <p:txBody>
          <a:bodyPr/>
          <a:lstStyle>
            <a:lvl1pPr>
              <a:defRPr sz="4000"/>
            </a:lvl1pPr>
          </a:lstStyle>
          <a:p>
            <a:pPr/>
            <a:r>
              <a:t>Hedging and Vague Specifying</a:t>
            </a:r>
          </a:p>
        </p:txBody>
      </p:sp>
      <p:sp>
        <p:nvSpPr>
          <p:cNvPr id="169" name="Shape 169"/>
          <p:cNvSpPr/>
          <p:nvPr>
            <p:ph type="body" idx="1"/>
          </p:nvPr>
        </p:nvSpPr>
        <p:spPr>
          <a:xfrm>
            <a:off x="736600" y="1511300"/>
            <a:ext cx="11099800" cy="6286500"/>
          </a:xfrm>
          <a:prstGeom prst="rect">
            <a:avLst/>
          </a:prstGeom>
        </p:spPr>
        <p:txBody>
          <a:bodyPr/>
          <a:lstStyle/>
          <a:p>
            <a:pPr>
              <a:defRPr sz="3000"/>
            </a:pPr>
            <a:r>
              <a:t>Don’t hedge too much, especially with probability words (“may”, “could”). Every sentence already implies some hedging.</a:t>
            </a:r>
          </a:p>
          <a:p>
            <a:pPr>
              <a:defRPr sz="3000"/>
            </a:pPr>
            <a:r>
              <a:t>Vague hedging is even worse (“certain parameters”; “particular functional forms”)</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p:nvPr>
        </p:nvSpPr>
        <p:spPr>
          <a:xfrm>
            <a:off x="736600" y="88900"/>
            <a:ext cx="11099800" cy="2159000"/>
          </a:xfrm>
          <a:prstGeom prst="rect">
            <a:avLst/>
          </a:prstGeom>
        </p:spPr>
        <p:txBody>
          <a:bodyPr/>
          <a:lstStyle>
            <a:lvl1pPr>
              <a:defRPr sz="4000"/>
            </a:lvl1pPr>
          </a:lstStyle>
          <a:p>
            <a:pPr/>
            <a:r>
              <a:t>Abstractions</a:t>
            </a:r>
          </a:p>
        </p:txBody>
      </p:sp>
      <p:sp>
        <p:nvSpPr>
          <p:cNvPr id="172" name="Shape 172"/>
          <p:cNvSpPr/>
          <p:nvPr>
            <p:ph type="body" idx="1"/>
          </p:nvPr>
        </p:nvSpPr>
        <p:spPr>
          <a:xfrm>
            <a:off x="736600" y="1511300"/>
            <a:ext cx="11099800" cy="6286500"/>
          </a:xfrm>
          <a:prstGeom prst="rect">
            <a:avLst/>
          </a:prstGeom>
        </p:spPr>
        <p:txBody>
          <a:bodyPr/>
          <a:lstStyle/>
          <a:p>
            <a:pPr marL="417830" indent="-417830" defTabSz="549148">
              <a:spcBef>
                <a:spcPts val="3900"/>
              </a:spcBef>
              <a:defRPr sz="2800"/>
            </a:pPr>
            <a:r>
              <a:t>Even academics are better at imaging things than ideas.</a:t>
            </a:r>
          </a:p>
          <a:p>
            <a:pPr marL="417830" indent="-417830" defTabSz="549148">
              <a:spcBef>
                <a:spcPts val="3900"/>
              </a:spcBef>
              <a:defRPr sz="2800"/>
            </a:pPr>
            <a:r>
              <a:t>When you pile on abstraction on top of another, you tax the reader’s imagination </a:t>
            </a:r>
          </a:p>
          <a:p>
            <a:pPr marL="417830" indent="-417830" defTabSz="549148">
              <a:spcBef>
                <a:spcPts val="3900"/>
              </a:spcBef>
              <a:defRPr sz="2800"/>
            </a:pPr>
            <a:r>
              <a:t>Bad: "The researchers found that groups that are typically associated with low alcoholism </a:t>
            </a:r>
            <a:r>
              <a:rPr b="1">
                <a:latin typeface="+mj-lt"/>
                <a:ea typeface="+mj-ea"/>
                <a:cs typeface="+mj-cs"/>
                <a:sym typeface="Helvetica"/>
              </a:rPr>
              <a:t>levels</a:t>
            </a:r>
            <a:r>
              <a:t> actually have moderate amounts of alcohol </a:t>
            </a:r>
            <a:r>
              <a:rPr b="1">
                <a:latin typeface="+mj-lt"/>
                <a:ea typeface="+mj-ea"/>
                <a:cs typeface="+mj-cs"/>
                <a:sym typeface="Helvetica"/>
              </a:rPr>
              <a:t>intake</a:t>
            </a:r>
            <a:r>
              <a:t>, yet still have low </a:t>
            </a:r>
            <a:r>
              <a:rPr b="1">
                <a:latin typeface="+mj-lt"/>
                <a:ea typeface="+mj-ea"/>
                <a:cs typeface="+mj-cs"/>
                <a:sym typeface="Helvetica"/>
              </a:rPr>
              <a:t>levels</a:t>
            </a:r>
            <a:r>
              <a:t> of high </a:t>
            </a:r>
            <a:r>
              <a:rPr b="1">
                <a:latin typeface="+mj-lt"/>
                <a:ea typeface="+mj-ea"/>
                <a:cs typeface="+mj-cs"/>
                <a:sym typeface="Helvetica"/>
              </a:rPr>
              <a:t>intake</a:t>
            </a:r>
            <a:r>
              <a:t> associated with alcoholism, such as Jews."</a:t>
            </a:r>
          </a:p>
          <a:p>
            <a:pPr marL="0" indent="0" defTabSz="429768">
              <a:spcBef>
                <a:spcPts val="0"/>
              </a:spcBef>
              <a:buSzTx/>
              <a:buNone/>
              <a:defRPr sz="1000">
                <a:solidFill>
                  <a:srgbClr val="232323"/>
                </a:solidFill>
                <a:latin typeface="Arial"/>
                <a:ea typeface="Arial"/>
                <a:cs typeface="Arial"/>
                <a:sym typeface="Arial"/>
              </a:defRPr>
            </a:pPr>
          </a:p>
          <a:p>
            <a:pPr marL="0" indent="0" defTabSz="429768">
              <a:spcBef>
                <a:spcPts val="0"/>
              </a:spcBef>
              <a:buSzTx/>
              <a:buNone/>
              <a:defRPr sz="1000">
                <a:solidFill>
                  <a:srgbClr val="232323"/>
                </a:solidFill>
                <a:latin typeface="Arial"/>
                <a:ea typeface="Arial"/>
                <a:cs typeface="Arial"/>
                <a:sym typeface="Arial"/>
              </a:defRPr>
            </a:pPr>
          </a:p>
          <a:p>
            <a:pPr marL="417830" indent="-417830" defTabSz="549148">
              <a:spcBef>
                <a:spcPts val="3900"/>
              </a:spcBef>
              <a:defRPr sz="2800"/>
            </a:pPr>
            <a:r>
              <a:t>Better: "The researchers found that in groups with little alcoholism, such as Jews, people actually drink moderate amounts of alcohol, but few of them drink too much and become alcoholics."</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p:nvPr>
        </p:nvSpPr>
        <p:spPr>
          <a:prstGeom prst="rect">
            <a:avLst/>
          </a:prstGeom>
        </p:spPr>
        <p:txBody>
          <a:bodyPr/>
          <a:lstStyle>
            <a:lvl1pPr>
              <a:defRPr sz="4000"/>
            </a:lvl1pPr>
          </a:lstStyle>
          <a:p>
            <a:pPr/>
            <a:r>
              <a:t>Good writing increases:</a:t>
            </a:r>
          </a:p>
        </p:txBody>
      </p:sp>
      <p:sp>
        <p:nvSpPr>
          <p:cNvPr id="122" name="Shape 122"/>
          <p:cNvSpPr/>
          <p:nvPr>
            <p:ph type="body" idx="1"/>
          </p:nvPr>
        </p:nvSpPr>
        <p:spPr>
          <a:xfrm>
            <a:off x="1828800" y="1422400"/>
            <a:ext cx="11099800" cy="6286500"/>
          </a:xfrm>
          <a:prstGeom prst="rect">
            <a:avLst/>
          </a:prstGeom>
        </p:spPr>
        <p:txBody>
          <a:bodyPr/>
          <a:lstStyle/>
          <a:p>
            <a:pPr/>
            <a:r>
              <a:t>The size of your readership</a:t>
            </a:r>
          </a:p>
          <a:p>
            <a:pPr/>
            <a:r>
              <a:t>The amount each reader reads and retains</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title"/>
          </p:nvPr>
        </p:nvSpPr>
        <p:spPr>
          <a:xfrm>
            <a:off x="736600" y="88900"/>
            <a:ext cx="11099800" cy="2159000"/>
          </a:xfrm>
          <a:prstGeom prst="rect">
            <a:avLst/>
          </a:prstGeom>
        </p:spPr>
        <p:txBody>
          <a:bodyPr/>
          <a:lstStyle>
            <a:lvl1pPr>
              <a:defRPr sz="4000"/>
            </a:lvl1pPr>
          </a:lstStyle>
          <a:p>
            <a:pPr/>
            <a:r>
              <a:t>Nominalizations</a:t>
            </a:r>
          </a:p>
        </p:txBody>
      </p:sp>
      <p:sp>
        <p:nvSpPr>
          <p:cNvPr id="175" name="Shape 175"/>
          <p:cNvSpPr/>
          <p:nvPr>
            <p:ph type="body" idx="1"/>
          </p:nvPr>
        </p:nvSpPr>
        <p:spPr>
          <a:xfrm>
            <a:off x="736600" y="1511300"/>
            <a:ext cx="11099800" cy="6286500"/>
          </a:xfrm>
          <a:prstGeom prst="rect">
            <a:avLst/>
          </a:prstGeom>
        </p:spPr>
        <p:txBody>
          <a:bodyPr/>
          <a:lstStyle/>
          <a:p>
            <a:pPr>
              <a:defRPr sz="3000"/>
            </a:pPr>
            <a:r>
              <a:t>Verbs are the meat of the sentence. They convey action. Great writers pack a lot of meaning into verbs.</a:t>
            </a:r>
          </a:p>
          <a:p>
            <a:pPr>
              <a:defRPr sz="3000"/>
            </a:pPr>
            <a:r>
              <a:t>Bad writers move that meaning to nouns instead.</a:t>
            </a:r>
          </a:p>
          <a:p>
            <a:pPr>
              <a:defRPr sz="3000"/>
            </a:pPr>
            <a:r>
              <a:t>“Tend” vs. “have a tendency”</a:t>
            </a:r>
          </a:p>
          <a:p>
            <a:pPr>
              <a:defRPr sz="3000"/>
            </a:pPr>
            <a:r>
              <a:t>“Avoided” vs. “practiced avoidance” </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xfrm>
            <a:off x="736600" y="88900"/>
            <a:ext cx="11099800" cy="2159000"/>
          </a:xfrm>
          <a:prstGeom prst="rect">
            <a:avLst/>
          </a:prstGeom>
        </p:spPr>
        <p:txBody>
          <a:bodyPr/>
          <a:lstStyle>
            <a:lvl1pPr>
              <a:defRPr sz="4000"/>
            </a:lvl1pPr>
          </a:lstStyle>
          <a:p>
            <a:pPr/>
            <a:r>
              <a:t>In general….</a:t>
            </a:r>
          </a:p>
        </p:txBody>
      </p:sp>
      <p:sp>
        <p:nvSpPr>
          <p:cNvPr id="178" name="Shape 178"/>
          <p:cNvSpPr/>
          <p:nvPr>
            <p:ph type="body" idx="1"/>
          </p:nvPr>
        </p:nvSpPr>
        <p:spPr>
          <a:xfrm>
            <a:off x="736600" y="1511300"/>
            <a:ext cx="11099800" cy="6286500"/>
          </a:xfrm>
          <a:prstGeom prst="rect">
            <a:avLst/>
          </a:prstGeom>
        </p:spPr>
        <p:txBody>
          <a:bodyPr/>
          <a:lstStyle/>
          <a:p>
            <a:pPr>
              <a:defRPr sz="3000"/>
            </a:pPr>
            <a:r>
              <a:t>Load meaning onto good verbs</a:t>
            </a:r>
          </a:p>
          <a:p>
            <a:pPr>
              <a:defRPr sz="3000"/>
            </a:pPr>
            <a:r>
              <a:t>Nouns are fine, but avoid too many abstract nouns</a:t>
            </a:r>
          </a:p>
          <a:p>
            <a:pPr>
              <a:defRPr sz="3000"/>
            </a:pPr>
            <a:r>
              <a:t>Easy on the adjectives</a:t>
            </a:r>
          </a:p>
          <a:p>
            <a:pPr>
              <a:defRPr sz="3000"/>
            </a:pPr>
            <a:r>
              <a:t>Prepositions kill sentences</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p:nvPr>
        </p:nvSpPr>
        <p:spPr>
          <a:xfrm>
            <a:off x="762000" y="1930400"/>
            <a:ext cx="10464800" cy="3302000"/>
          </a:xfrm>
          <a:prstGeom prst="rect">
            <a:avLst/>
          </a:prstGeom>
        </p:spPr>
        <p:txBody>
          <a:bodyPr/>
          <a:lstStyle/>
          <a:p>
            <a:pPr/>
            <a:r>
              <a:t>Part 2: Sentences</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title"/>
          </p:nvPr>
        </p:nvSpPr>
        <p:spPr>
          <a:xfrm>
            <a:off x="736600" y="88900"/>
            <a:ext cx="11099800" cy="2159000"/>
          </a:xfrm>
          <a:prstGeom prst="rect">
            <a:avLst/>
          </a:prstGeom>
        </p:spPr>
        <p:txBody>
          <a:bodyPr/>
          <a:lstStyle>
            <a:lvl1pPr>
              <a:defRPr sz="4000"/>
            </a:lvl1pPr>
          </a:lstStyle>
          <a:p>
            <a:pPr/>
            <a:r>
              <a:t>Passive Voice</a:t>
            </a:r>
          </a:p>
        </p:txBody>
      </p:sp>
      <p:sp>
        <p:nvSpPr>
          <p:cNvPr id="183" name="Shape 183"/>
          <p:cNvSpPr/>
          <p:nvPr>
            <p:ph type="body" idx="1"/>
          </p:nvPr>
        </p:nvSpPr>
        <p:spPr>
          <a:xfrm>
            <a:off x="736600" y="1511300"/>
            <a:ext cx="11099800" cy="6286500"/>
          </a:xfrm>
          <a:prstGeom prst="rect">
            <a:avLst/>
          </a:prstGeom>
        </p:spPr>
        <p:txBody>
          <a:bodyPr/>
          <a:lstStyle/>
          <a:p>
            <a:pPr marL="413384" indent="-413384" defTabSz="543305">
              <a:spcBef>
                <a:spcPts val="3900"/>
              </a:spcBef>
              <a:defRPr sz="2700"/>
            </a:pPr>
            <a:r>
              <a:t>Allows writer to leave out something that the active voice requires - the subject. Smarmy writers exploit this feature. (“Mistakes were made”)</a:t>
            </a:r>
          </a:p>
          <a:p>
            <a:pPr marL="413384" indent="-413384" defTabSz="543305">
              <a:spcBef>
                <a:spcPts val="3900"/>
              </a:spcBef>
              <a:defRPr sz="2700"/>
            </a:pPr>
            <a:r>
              <a:t>Saps writing of its strength</a:t>
            </a:r>
          </a:p>
          <a:p>
            <a:pPr marL="413384" indent="-413384" defTabSz="543305">
              <a:spcBef>
                <a:spcPts val="3900"/>
              </a:spcBef>
              <a:defRPr sz="2700"/>
            </a:pPr>
            <a:r>
              <a:t>But don’t need to avoid entirely</a:t>
            </a:r>
          </a:p>
          <a:p>
            <a:pPr marL="413384" indent="-413384" defTabSz="543305">
              <a:spcBef>
                <a:spcPts val="3900"/>
              </a:spcBef>
              <a:defRPr sz="2700"/>
            </a:pPr>
            <a:r>
              <a:t>Bad: "Participants read assertions whose veracity was either affirmed or denied by the subsequent presentation of an assessment word."</a:t>
            </a:r>
          </a:p>
          <a:p>
            <a:pPr marL="413384" indent="-413384" defTabSz="543305">
              <a:spcBef>
                <a:spcPts val="3900"/>
              </a:spcBef>
              <a:defRPr sz="2700"/>
            </a:pPr>
            <a:r>
              <a:t>Good: "We presented participants with a sentence, followed by the word TRUE or FALSE."</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Shape 185"/>
          <p:cNvSpPr/>
          <p:nvPr>
            <p:ph type="title"/>
          </p:nvPr>
        </p:nvSpPr>
        <p:spPr>
          <a:xfrm>
            <a:off x="736600" y="88900"/>
            <a:ext cx="11099800" cy="2159000"/>
          </a:xfrm>
          <a:prstGeom prst="rect">
            <a:avLst/>
          </a:prstGeom>
        </p:spPr>
        <p:txBody>
          <a:bodyPr/>
          <a:lstStyle>
            <a:lvl1pPr>
              <a:defRPr sz="4000"/>
            </a:lvl1pPr>
          </a:lstStyle>
          <a:p>
            <a:pPr/>
            <a:r>
              <a:t>Parsing</a:t>
            </a:r>
          </a:p>
        </p:txBody>
      </p:sp>
      <p:sp>
        <p:nvSpPr>
          <p:cNvPr id="186" name="Shape 186"/>
          <p:cNvSpPr/>
          <p:nvPr>
            <p:ph type="body" idx="1"/>
          </p:nvPr>
        </p:nvSpPr>
        <p:spPr>
          <a:xfrm>
            <a:off x="736600" y="1511300"/>
            <a:ext cx="11099800" cy="6286500"/>
          </a:xfrm>
          <a:prstGeom prst="rect">
            <a:avLst/>
          </a:prstGeom>
        </p:spPr>
        <p:txBody>
          <a:bodyPr/>
          <a:lstStyle/>
          <a:p>
            <a:pPr>
              <a:defRPr sz="3000"/>
            </a:pPr>
            <a:r>
              <a:t>Parsing means figuring out what each word in the sentence is doing grammatically - that is, building one meaning out of separate words by figuring out the relationship between the words.</a:t>
            </a:r>
          </a:p>
          <a:p>
            <a:pPr>
              <a:defRPr sz="3000"/>
            </a:pPr>
            <a:r>
              <a:t>You want to make this as easy for the reader as possible.</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title"/>
          </p:nvPr>
        </p:nvSpPr>
        <p:spPr>
          <a:xfrm>
            <a:off x="736600" y="88900"/>
            <a:ext cx="11099800" cy="2159000"/>
          </a:xfrm>
          <a:prstGeom prst="rect">
            <a:avLst/>
          </a:prstGeom>
        </p:spPr>
        <p:txBody>
          <a:bodyPr/>
          <a:lstStyle>
            <a:lvl1pPr>
              <a:defRPr sz="4000"/>
            </a:lvl1pPr>
          </a:lstStyle>
          <a:p>
            <a:pPr/>
            <a:r>
              <a:t>Ambiguous Parsing</a:t>
            </a:r>
          </a:p>
        </p:txBody>
      </p:sp>
      <p:sp>
        <p:nvSpPr>
          <p:cNvPr id="189" name="Shape 189"/>
          <p:cNvSpPr/>
          <p:nvPr>
            <p:ph type="body" idx="1"/>
          </p:nvPr>
        </p:nvSpPr>
        <p:spPr>
          <a:xfrm>
            <a:off x="736600" y="1511300"/>
            <a:ext cx="11099800" cy="6286500"/>
          </a:xfrm>
          <a:prstGeom prst="rect">
            <a:avLst/>
          </a:prstGeom>
        </p:spPr>
        <p:txBody>
          <a:bodyPr/>
          <a:lstStyle/>
          <a:p>
            <a:pPr>
              <a:defRPr sz="3000"/>
            </a:pPr>
            <a:r>
              <a:t>Sentences that could be parsed in more than one way.</a:t>
            </a:r>
          </a:p>
          <a:p>
            <a:pPr>
              <a:defRPr sz="3000"/>
            </a:pPr>
            <a:r>
              <a:t>Headline: “Law to Protect Squirrels Hit by Mayor”</a:t>
            </a:r>
          </a:p>
          <a:p>
            <a:pPr>
              <a:defRPr sz="3000"/>
            </a:pPr>
            <a:r>
              <a:t>Announcement: “…a faculty panel on sex in college with four professors.”</a:t>
            </a:r>
          </a:p>
          <a:p>
            <a:pPr>
              <a:defRPr sz="3000"/>
            </a:pPr>
            <a:r>
              <a:t>Recommendation Letter: “I enthusiastically recommend this candidate with no qualifications whatsoever.”</a:t>
            </a:r>
          </a:p>
          <a:p>
            <a:pPr>
              <a:defRPr sz="3000"/>
            </a:pPr>
            <a:r>
              <a:t>Common problem: relative clauses or prepositional phrases with unclear referents</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title"/>
          </p:nvPr>
        </p:nvSpPr>
        <p:spPr>
          <a:xfrm>
            <a:off x="736600" y="88900"/>
            <a:ext cx="11099800" cy="2159000"/>
          </a:xfrm>
          <a:prstGeom prst="rect">
            <a:avLst/>
          </a:prstGeom>
        </p:spPr>
        <p:txBody>
          <a:bodyPr/>
          <a:lstStyle>
            <a:lvl1pPr>
              <a:defRPr sz="4000"/>
            </a:lvl1pPr>
          </a:lstStyle>
          <a:p>
            <a:pPr/>
            <a:r>
              <a:t>Ambiguous Parsing</a:t>
            </a:r>
          </a:p>
        </p:txBody>
      </p:sp>
      <p:sp>
        <p:nvSpPr>
          <p:cNvPr id="192" name="Shape 192"/>
          <p:cNvSpPr/>
          <p:nvPr>
            <p:ph type="body" idx="1"/>
          </p:nvPr>
        </p:nvSpPr>
        <p:spPr>
          <a:xfrm>
            <a:off x="736600" y="1511300"/>
            <a:ext cx="11099800" cy="6286500"/>
          </a:xfrm>
          <a:prstGeom prst="rect">
            <a:avLst/>
          </a:prstGeom>
        </p:spPr>
        <p:txBody>
          <a:bodyPr/>
          <a:lstStyle/>
          <a:p>
            <a:pPr marL="417830" indent="-417830" defTabSz="549148">
              <a:spcBef>
                <a:spcPts val="3900"/>
              </a:spcBef>
              <a:defRPr sz="2800"/>
            </a:pPr>
            <a:r>
              <a:t>More subtle examples:</a:t>
            </a:r>
          </a:p>
          <a:p>
            <a:pPr marL="417830" indent="-417830" defTabSz="549148">
              <a:spcBef>
                <a:spcPts val="3900"/>
              </a:spcBef>
              <a:defRPr sz="2800"/>
            </a:pPr>
            <a:r>
              <a:t>“The senator plans to introduce legislation next week that fixes a critical flaw in the military's handling of assault cases. The measure would replace the current system of adjudicating sexual assault by taking the cases outside a victim's chain of command.” </a:t>
            </a:r>
            <a:r>
              <a:rPr i="1"/>
              <a:t>(Does the current system or the new measure involve taking cases outside the victim’s chain of command?)</a:t>
            </a:r>
            <a:r>
              <a:t> </a:t>
            </a:r>
          </a:p>
          <a:p>
            <a:pPr marL="417830" indent="-417830" defTabSz="549148">
              <a:spcBef>
                <a:spcPts val="3900"/>
              </a:spcBef>
              <a:defRPr sz="2800"/>
            </a:pPr>
            <a:r>
              <a:t>“Last month, Iran abandoned preconditions for resuming international negotiations over its nuclear programs that the West had considered acceptable.” </a:t>
            </a:r>
            <a:r>
              <a:rPr i="1"/>
              <a:t>(What did the West consider acceptable? Iran’s nuclear programs? The preconditions? The international negotiations?)</a:t>
            </a: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title"/>
          </p:nvPr>
        </p:nvSpPr>
        <p:spPr>
          <a:xfrm>
            <a:off x="736600" y="88900"/>
            <a:ext cx="11099800" cy="2159000"/>
          </a:xfrm>
          <a:prstGeom prst="rect">
            <a:avLst/>
          </a:prstGeom>
        </p:spPr>
        <p:txBody>
          <a:bodyPr/>
          <a:lstStyle>
            <a:lvl1pPr>
              <a:defRPr sz="4000"/>
            </a:lvl1pPr>
          </a:lstStyle>
          <a:p>
            <a:pPr/>
            <a:r>
              <a:t>Ambiguous Parsing</a:t>
            </a:r>
          </a:p>
        </p:txBody>
      </p:sp>
      <p:sp>
        <p:nvSpPr>
          <p:cNvPr id="195" name="Shape 195"/>
          <p:cNvSpPr/>
          <p:nvPr>
            <p:ph type="body" idx="1"/>
          </p:nvPr>
        </p:nvSpPr>
        <p:spPr>
          <a:xfrm>
            <a:off x="736600" y="1511300"/>
            <a:ext cx="11099800" cy="6286500"/>
          </a:xfrm>
          <a:prstGeom prst="rect">
            <a:avLst/>
          </a:prstGeom>
        </p:spPr>
        <p:txBody>
          <a:bodyPr/>
          <a:lstStyle/>
          <a:p>
            <a:pPr>
              <a:defRPr sz="3000"/>
            </a:pPr>
            <a:r>
              <a:t>Solution to many sentence problems: Turn one sentence into two, or even three sentences. </a:t>
            </a:r>
          </a:p>
          <a:p>
            <a:pPr>
              <a:defRPr sz="3000"/>
            </a:pPr>
            <a:r>
              <a:t>“Iran abandoned preconditions for resuming international negotiations over its nuclear programs. The West had considered these preconditions acceptable.”</a:t>
            </a:r>
          </a:p>
          <a:p>
            <a:pPr>
              <a:defRPr sz="3000"/>
            </a:pPr>
            <a:r>
              <a:t>“The new measure would adjudicate cases outside a victim’s chain of command. The old system left cases entirely under the control of the victim’s direct superiors.”</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p:nvPr>
        </p:nvSpPr>
        <p:spPr>
          <a:xfrm>
            <a:off x="736600" y="88900"/>
            <a:ext cx="11099800" cy="2159000"/>
          </a:xfrm>
          <a:prstGeom prst="rect">
            <a:avLst/>
          </a:prstGeom>
        </p:spPr>
        <p:txBody>
          <a:bodyPr/>
          <a:lstStyle>
            <a:lvl1pPr>
              <a:defRPr sz="4000"/>
            </a:lvl1pPr>
          </a:lstStyle>
          <a:p>
            <a:pPr/>
            <a:r>
              <a:t>Garden Paths</a:t>
            </a:r>
          </a:p>
        </p:txBody>
      </p:sp>
      <p:sp>
        <p:nvSpPr>
          <p:cNvPr id="198" name="Shape 198"/>
          <p:cNvSpPr/>
          <p:nvPr>
            <p:ph type="body" idx="1"/>
          </p:nvPr>
        </p:nvSpPr>
        <p:spPr>
          <a:xfrm>
            <a:off x="736600" y="1511300"/>
            <a:ext cx="11099800" cy="6286500"/>
          </a:xfrm>
          <a:prstGeom prst="rect">
            <a:avLst/>
          </a:prstGeom>
        </p:spPr>
        <p:txBody>
          <a:bodyPr/>
          <a:lstStyle/>
          <a:p>
            <a:pPr>
              <a:defRPr sz="3000"/>
            </a:pPr>
            <a:r>
              <a:t>Sentences that turn out by the end to have an unlikely meaning, forcing reader to go back and read again in order to understand.</a:t>
            </a:r>
          </a:p>
          <a:p>
            <a:pPr>
              <a:defRPr sz="3000"/>
            </a:pPr>
            <a:r>
              <a:t>“The horse raced past the barn fell.”</a:t>
            </a:r>
          </a:p>
          <a:p>
            <a:pPr>
              <a:defRPr sz="3000"/>
            </a:pPr>
            <a:r>
              <a:t>“Cotton clothing is made from is grown in Egypt.”</a:t>
            </a:r>
          </a:p>
          <a:p>
            <a:pPr>
              <a:defRPr sz="3000"/>
            </a:pPr>
            <a:r>
              <a:t>“The man who hunts ducks out on the weekends.”</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p:nvPr>
        </p:nvSpPr>
        <p:spPr>
          <a:xfrm>
            <a:off x="736600" y="88900"/>
            <a:ext cx="11099800" cy="2159000"/>
          </a:xfrm>
          <a:prstGeom prst="rect">
            <a:avLst/>
          </a:prstGeom>
        </p:spPr>
        <p:txBody>
          <a:bodyPr/>
          <a:lstStyle>
            <a:lvl1pPr>
              <a:defRPr sz="4000"/>
            </a:lvl1pPr>
          </a:lstStyle>
          <a:p>
            <a:pPr/>
            <a:r>
              <a:t>Garden Paths</a:t>
            </a:r>
          </a:p>
        </p:txBody>
      </p:sp>
      <p:sp>
        <p:nvSpPr>
          <p:cNvPr id="201" name="Shape 201"/>
          <p:cNvSpPr/>
          <p:nvPr>
            <p:ph type="body" idx="1"/>
          </p:nvPr>
        </p:nvSpPr>
        <p:spPr>
          <a:xfrm>
            <a:off x="736600" y="1511300"/>
            <a:ext cx="11099800" cy="6286500"/>
          </a:xfrm>
          <a:prstGeom prst="rect">
            <a:avLst/>
          </a:prstGeom>
        </p:spPr>
        <p:txBody>
          <a:bodyPr/>
          <a:lstStyle/>
          <a:p>
            <a:pPr>
              <a:defRPr sz="3000"/>
            </a:pPr>
            <a:r>
              <a:t>Avoid using common phrases in uncommon ways (e.g. “hunts ducks” where both are verbs).</a:t>
            </a:r>
          </a:p>
          <a:p>
            <a:pPr>
              <a:defRPr sz="3000"/>
            </a:pPr>
            <a:r>
              <a:t>Be careful dropping grammatical words like “that” to introduce a relative clause:</a:t>
            </a:r>
          </a:p>
          <a:p>
            <a:pPr lvl="1">
              <a:defRPr sz="3000"/>
            </a:pPr>
            <a:r>
              <a:t>“The cotton </a:t>
            </a:r>
            <a:r>
              <a:rPr b="1">
                <a:latin typeface="+mj-lt"/>
                <a:ea typeface="+mj-ea"/>
                <a:cs typeface="+mj-cs"/>
                <a:sym typeface="Helvetica"/>
              </a:rPr>
              <a:t>that </a:t>
            </a:r>
            <a:r>
              <a:t>clothing is made from grows in Egypt.”</a:t>
            </a:r>
          </a:p>
          <a:p>
            <a:pPr>
              <a:defRPr sz="3000"/>
            </a:pPr>
            <a:r>
              <a:t>Read your writing out loud, and have others read it out loud.</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p:nvPr>
        </p:nvSpPr>
        <p:spPr>
          <a:prstGeom prst="rect">
            <a:avLst/>
          </a:prstGeom>
        </p:spPr>
        <p:txBody>
          <a:bodyPr/>
          <a:lstStyle>
            <a:lvl1pPr>
              <a:defRPr sz="4000"/>
            </a:lvl1pPr>
          </a:lstStyle>
          <a:p>
            <a:pPr/>
            <a:r>
              <a:t>Your Hierarchy of Goals</a:t>
            </a:r>
          </a:p>
        </p:txBody>
      </p:sp>
      <p:sp>
        <p:nvSpPr>
          <p:cNvPr id="125" name="Shape 125"/>
          <p:cNvSpPr/>
          <p:nvPr>
            <p:ph type="body" idx="1"/>
          </p:nvPr>
        </p:nvSpPr>
        <p:spPr>
          <a:xfrm>
            <a:off x="1828800" y="1422400"/>
            <a:ext cx="11099800" cy="6286500"/>
          </a:xfrm>
          <a:prstGeom prst="rect">
            <a:avLst/>
          </a:prstGeom>
        </p:spPr>
        <p:txBody>
          <a:bodyPr/>
          <a:lstStyle/>
          <a:p>
            <a:pPr marL="444498" indent="-444498">
              <a:defRPr sz="7200"/>
            </a:pPr>
            <a:r>
              <a:t>Be clear</a:t>
            </a:r>
          </a:p>
          <a:p>
            <a:pPr/>
            <a:r>
              <a:t>Be concise</a:t>
            </a:r>
          </a:p>
          <a:p>
            <a:pPr>
              <a:defRPr sz="1600"/>
            </a:pPr>
            <a:r>
              <a:t>Be engaging</a:t>
            </a: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title"/>
          </p:nvPr>
        </p:nvSpPr>
        <p:spPr>
          <a:xfrm>
            <a:off x="736600" y="88900"/>
            <a:ext cx="11099800" cy="2159000"/>
          </a:xfrm>
          <a:prstGeom prst="rect">
            <a:avLst/>
          </a:prstGeom>
        </p:spPr>
        <p:txBody>
          <a:bodyPr/>
          <a:lstStyle>
            <a:lvl1pPr>
              <a:defRPr sz="4000"/>
            </a:lvl1pPr>
          </a:lstStyle>
          <a:p>
            <a:pPr/>
            <a:r>
              <a:t>Helping the Reader Parse: Parallel Structure</a:t>
            </a:r>
          </a:p>
        </p:txBody>
      </p:sp>
      <p:sp>
        <p:nvSpPr>
          <p:cNvPr id="204" name="Shape 204"/>
          <p:cNvSpPr/>
          <p:nvPr>
            <p:ph type="body" idx="1"/>
          </p:nvPr>
        </p:nvSpPr>
        <p:spPr>
          <a:xfrm>
            <a:off x="736600" y="1511300"/>
            <a:ext cx="11099800" cy="6286500"/>
          </a:xfrm>
          <a:prstGeom prst="rect">
            <a:avLst/>
          </a:prstGeom>
        </p:spPr>
        <p:txBody>
          <a:bodyPr/>
          <a:lstStyle/>
          <a:p>
            <a:pPr>
              <a:defRPr sz="3000"/>
            </a:pPr>
            <a:r>
              <a:t>Parallel structure is powerful because it’s easy for the reader to parse and it puts a lot of emphasis on the difference between the two phrases. </a:t>
            </a:r>
          </a:p>
          <a:p>
            <a:pPr>
              <a:defRPr sz="3000"/>
            </a:pPr>
            <a:r>
              <a:t>Good: “give a man a fish, and you feed him for a day; teach a man to fish, and you feed him for a lifetime.”</a:t>
            </a:r>
          </a:p>
          <a:p>
            <a:pPr>
              <a:defRPr sz="3000"/>
            </a:pPr>
            <a:r>
              <a:t>Bad: “Give a man a fish, and you feed him for a day; but you will feed him for a lifetime if you teach him to fish”</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title"/>
          </p:nvPr>
        </p:nvSpPr>
        <p:spPr>
          <a:xfrm>
            <a:off x="736600" y="88900"/>
            <a:ext cx="11099800" cy="2159000"/>
          </a:xfrm>
          <a:prstGeom prst="rect">
            <a:avLst/>
          </a:prstGeom>
        </p:spPr>
        <p:txBody>
          <a:bodyPr/>
          <a:lstStyle>
            <a:lvl1pPr>
              <a:defRPr sz="4000"/>
            </a:lvl1pPr>
          </a:lstStyle>
          <a:p>
            <a:pPr/>
            <a:r>
              <a:t>Helping the Reader Parse: Word Order</a:t>
            </a:r>
          </a:p>
        </p:txBody>
      </p:sp>
      <p:sp>
        <p:nvSpPr>
          <p:cNvPr id="207" name="Shape 207"/>
          <p:cNvSpPr/>
          <p:nvPr>
            <p:ph type="body" idx="1"/>
          </p:nvPr>
        </p:nvSpPr>
        <p:spPr>
          <a:xfrm>
            <a:off x="736600" y="1511300"/>
            <a:ext cx="11099800" cy="6286500"/>
          </a:xfrm>
          <a:prstGeom prst="rect">
            <a:avLst/>
          </a:prstGeom>
        </p:spPr>
        <p:txBody>
          <a:bodyPr/>
          <a:lstStyle/>
          <a:p>
            <a:pPr>
              <a:defRPr sz="3000"/>
            </a:pPr>
            <a:r>
              <a:t>If you can, put stuff close together if one phrase describes another. </a:t>
            </a:r>
          </a:p>
          <a:p>
            <a:pPr>
              <a:defRPr sz="3000"/>
            </a:pPr>
            <a:r>
              <a:t>Put the subject close to the main verb.</a:t>
            </a:r>
          </a:p>
          <a:p>
            <a:pPr>
              <a:defRPr sz="3000"/>
            </a:pPr>
            <a:r>
              <a:t>Bad: </a:t>
            </a:r>
            <a:r>
              <a:rPr sz="2500"/>
              <a:t>“The endowment effect, which Kahneman, Knetch, and Thaler suggest is a consequence of loss aversion, describes a disparity between how much a subject would pay to buy an item and how much they would require to sell it.”</a:t>
            </a:r>
            <a:endParaRPr sz="2500"/>
          </a:p>
          <a:p>
            <a:pPr>
              <a:defRPr sz="3000"/>
            </a:pPr>
            <a:r>
              <a:t>Good: </a:t>
            </a:r>
            <a:r>
              <a:rPr sz="2500"/>
              <a:t>“The endowment effect describes a disparity between how much a subject would pay to buy an item and how much they would require to sell it. Kahneman, Knetch, and Thaler suggest that the effect is a consequence of loss aversion.”</a:t>
            </a: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p:nvPr>
        </p:nvSpPr>
        <p:spPr>
          <a:xfrm>
            <a:off x="736600" y="88900"/>
            <a:ext cx="11099800" cy="2159000"/>
          </a:xfrm>
          <a:prstGeom prst="rect">
            <a:avLst/>
          </a:prstGeom>
        </p:spPr>
        <p:txBody>
          <a:bodyPr/>
          <a:lstStyle>
            <a:lvl1pPr>
              <a:defRPr sz="4000"/>
            </a:lvl1pPr>
          </a:lstStyle>
          <a:p>
            <a:pPr/>
            <a:r>
              <a:t>Have Mercy on the Reader’s Working Memory</a:t>
            </a:r>
          </a:p>
        </p:txBody>
      </p:sp>
      <p:sp>
        <p:nvSpPr>
          <p:cNvPr id="210" name="Shape 210"/>
          <p:cNvSpPr/>
          <p:nvPr>
            <p:ph type="body" idx="1"/>
          </p:nvPr>
        </p:nvSpPr>
        <p:spPr>
          <a:xfrm>
            <a:off x="736600" y="1511300"/>
            <a:ext cx="11099800" cy="6286500"/>
          </a:xfrm>
          <a:prstGeom prst="rect">
            <a:avLst/>
          </a:prstGeom>
        </p:spPr>
        <p:txBody>
          <a:bodyPr/>
          <a:lstStyle/>
          <a:p>
            <a:pPr>
              <a:defRPr sz="3000"/>
            </a:pPr>
            <a:r>
              <a:t>Put long phrases at the end:</a:t>
            </a:r>
          </a:p>
          <a:p>
            <a:pPr lvl="1">
              <a:defRPr sz="3000"/>
            </a:pPr>
            <a:r>
              <a:t>Difficult: “</a:t>
            </a:r>
            <a:r>
              <a:rPr sz="2500"/>
              <a:t>Unless there is a corner solution, in which case this ratio must be equal only for goods that the consumer purchases, the ratio of marginal utility to price must be equal for all goods.”</a:t>
            </a:r>
            <a:endParaRPr sz="2500"/>
          </a:p>
          <a:p>
            <a:pPr lvl="1">
              <a:defRPr sz="3000"/>
            </a:pPr>
            <a:r>
              <a:t>Easier: </a:t>
            </a:r>
            <a:r>
              <a:rPr sz="2500"/>
              <a:t>“The ratio of marginal utility to price must be equal for all goods, unless there is a corner solution, in which case this ratio must be equal only for goods that the consumer purchases.” </a:t>
            </a:r>
          </a:p>
          <a:p>
            <a:pPr>
              <a:defRPr sz="3000"/>
            </a:pPr>
            <a:r>
              <a:t>Start a sentence with something familiar, end with something new.</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p:nvPr>
        </p:nvSpPr>
        <p:spPr>
          <a:xfrm>
            <a:off x="762000" y="1930400"/>
            <a:ext cx="10464800" cy="3302000"/>
          </a:xfrm>
          <a:prstGeom prst="rect">
            <a:avLst/>
          </a:prstGeom>
        </p:spPr>
        <p:txBody>
          <a:bodyPr/>
          <a:lstStyle/>
          <a:p>
            <a:pPr/>
            <a:r>
              <a:t>Part 3: Paragraphs</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Shape 214"/>
          <p:cNvSpPr/>
          <p:nvPr>
            <p:ph type="title"/>
          </p:nvPr>
        </p:nvSpPr>
        <p:spPr>
          <a:xfrm>
            <a:off x="736600" y="88900"/>
            <a:ext cx="11099800" cy="2159000"/>
          </a:xfrm>
          <a:prstGeom prst="rect">
            <a:avLst/>
          </a:prstGeom>
        </p:spPr>
        <p:txBody>
          <a:bodyPr/>
          <a:lstStyle>
            <a:lvl1pPr>
              <a:defRPr sz="4000"/>
            </a:lvl1pPr>
          </a:lstStyle>
          <a:p>
            <a:pPr/>
            <a:r>
              <a:t>Organizing a Paragraph</a:t>
            </a:r>
          </a:p>
        </p:txBody>
      </p:sp>
      <p:sp>
        <p:nvSpPr>
          <p:cNvPr id="215" name="Shape 215"/>
          <p:cNvSpPr/>
          <p:nvPr>
            <p:ph type="body" idx="1"/>
          </p:nvPr>
        </p:nvSpPr>
        <p:spPr>
          <a:xfrm>
            <a:off x="736600" y="1244600"/>
            <a:ext cx="11099800" cy="6286500"/>
          </a:xfrm>
          <a:prstGeom prst="rect">
            <a:avLst/>
          </a:prstGeom>
        </p:spPr>
        <p:txBody>
          <a:bodyPr/>
          <a:lstStyle/>
          <a:p>
            <a:pPr>
              <a:defRPr sz="3000"/>
            </a:pPr>
            <a:r>
              <a:t>Organizing a paragraph well is like giving good directions.</a:t>
            </a:r>
          </a:p>
          <a:p>
            <a:pPr>
              <a:defRPr sz="3000"/>
            </a:pPr>
            <a:r>
              <a:t>It helps if the reader knows what the destination is.</a:t>
            </a:r>
          </a:p>
          <a:p>
            <a:pPr>
              <a:defRPr sz="3000"/>
            </a:pPr>
            <a:r>
              <a:t>Guide the reader smoothly rather than jerking them around.</a:t>
            </a:r>
          </a:p>
          <a:p>
            <a:pPr>
              <a:defRPr sz="3000"/>
            </a:pPr>
            <a:r>
              <a:t>Avoid too many turns.</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title"/>
          </p:nvPr>
        </p:nvSpPr>
        <p:spPr>
          <a:xfrm>
            <a:off x="736600" y="88900"/>
            <a:ext cx="11099800" cy="2159000"/>
          </a:xfrm>
          <a:prstGeom prst="rect">
            <a:avLst/>
          </a:prstGeom>
        </p:spPr>
        <p:txBody>
          <a:bodyPr/>
          <a:lstStyle>
            <a:lvl1pPr>
              <a:defRPr sz="4000"/>
            </a:lvl1pPr>
          </a:lstStyle>
          <a:p>
            <a:pPr/>
            <a:r>
              <a:t>Guide the reader with conjunctions</a:t>
            </a:r>
          </a:p>
        </p:txBody>
      </p:sp>
      <p:sp>
        <p:nvSpPr>
          <p:cNvPr id="218" name="Shape 218"/>
          <p:cNvSpPr/>
          <p:nvPr>
            <p:ph type="body" idx="1"/>
          </p:nvPr>
        </p:nvSpPr>
        <p:spPr>
          <a:xfrm>
            <a:off x="736600" y="1866900"/>
            <a:ext cx="11099800" cy="6286500"/>
          </a:xfrm>
          <a:prstGeom prst="rect">
            <a:avLst/>
          </a:prstGeom>
        </p:spPr>
        <p:txBody>
          <a:bodyPr/>
          <a:lstStyle/>
          <a:p>
            <a:pPr>
              <a:defRPr sz="3000"/>
            </a:pPr>
            <a:r>
              <a:t>These words establish the logical relationship between ideas. E.g.:</a:t>
            </a:r>
          </a:p>
          <a:p>
            <a:pPr>
              <a:defRPr sz="3000"/>
            </a:pPr>
            <a:r>
              <a:t>“Moreover” continues the previous idea</a:t>
            </a:r>
          </a:p>
          <a:p>
            <a:pPr>
              <a:defRPr sz="3000"/>
            </a:pPr>
            <a:r>
              <a:t>“However” qualifies or reverses the previous idea</a:t>
            </a:r>
          </a:p>
          <a:p>
            <a:pPr>
              <a:defRPr sz="3000"/>
            </a:pPr>
            <a:r>
              <a:t>“Since” introduces a sufficient condition</a:t>
            </a:r>
          </a:p>
          <a:p>
            <a:pPr>
              <a:defRPr sz="3000"/>
            </a:pPr>
            <a:r>
              <a:t>Use these words precisely, and not to excess.</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ph type="title"/>
          </p:nvPr>
        </p:nvSpPr>
        <p:spPr>
          <a:xfrm>
            <a:off x="736600" y="88900"/>
            <a:ext cx="11099800" cy="2159000"/>
          </a:xfrm>
          <a:prstGeom prst="rect">
            <a:avLst/>
          </a:prstGeom>
        </p:spPr>
        <p:txBody>
          <a:bodyPr/>
          <a:lstStyle>
            <a:lvl1pPr>
              <a:defRPr sz="4000"/>
            </a:lvl1pPr>
          </a:lstStyle>
          <a:p>
            <a:pPr/>
            <a:r>
              <a:t>Avoid too many turns</a:t>
            </a:r>
          </a:p>
        </p:txBody>
      </p:sp>
      <p:sp>
        <p:nvSpPr>
          <p:cNvPr id="221" name="Shape 221"/>
          <p:cNvSpPr/>
          <p:nvPr>
            <p:ph type="body" idx="1"/>
          </p:nvPr>
        </p:nvSpPr>
        <p:spPr>
          <a:xfrm>
            <a:off x="736600" y="1866900"/>
            <a:ext cx="11099800" cy="6286500"/>
          </a:xfrm>
          <a:prstGeom prst="rect">
            <a:avLst/>
          </a:prstGeom>
        </p:spPr>
        <p:txBody>
          <a:bodyPr/>
          <a:lstStyle/>
          <a:p>
            <a:pPr marL="395605" indent="-395605" defTabSz="519937">
              <a:spcBef>
                <a:spcPts val="3700"/>
              </a:spcBef>
              <a:defRPr sz="2600"/>
            </a:pPr>
            <a:r>
              <a:t>If you reverse yourself with a “but” or “however” more than once within the same paragraph, you can almost always rearrange so that you only need one reversal. </a:t>
            </a:r>
          </a:p>
          <a:p>
            <a:pPr marL="395605" indent="-395605" defTabSz="519937">
              <a:spcBef>
                <a:spcPts val="3700"/>
              </a:spcBef>
              <a:defRPr sz="2600"/>
            </a:pPr>
            <a:r>
              <a:t>This is hard to keep track of:</a:t>
            </a:r>
          </a:p>
          <a:p>
            <a:pPr marL="0" indent="0" defTabSz="519937">
              <a:spcBef>
                <a:spcPts val="3700"/>
              </a:spcBef>
              <a:buSzTx/>
              <a:buNone/>
              <a:defRPr sz="2600"/>
            </a:pPr>
            <a:r>
              <a:t>Blue is a more popular color than red, but those who like red like it a lot. However, customers who like red have less disposable income on average. </a:t>
            </a:r>
          </a:p>
          <a:p>
            <a:pPr marL="329669" indent="-329669" defTabSz="519937">
              <a:spcBef>
                <a:spcPts val="3700"/>
              </a:spcBef>
              <a:defRPr sz="2600"/>
            </a:pPr>
            <a:r>
              <a:t>Easier:</a:t>
            </a:r>
          </a:p>
          <a:p>
            <a:pPr marL="0" indent="0" defTabSz="519937">
              <a:spcBef>
                <a:spcPts val="3700"/>
              </a:spcBef>
              <a:buSzTx/>
              <a:buNone/>
              <a:defRPr sz="2600"/>
            </a:pPr>
            <a:r>
              <a:t>Blue is a more popular color than red, and blue lovers also have more disposable income, on average. However, those who like red like it a lot.</a:t>
            </a: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ph type="title"/>
          </p:nvPr>
        </p:nvSpPr>
        <p:spPr>
          <a:xfrm>
            <a:off x="762000" y="1930400"/>
            <a:ext cx="10464800" cy="3302000"/>
          </a:xfrm>
          <a:prstGeom prst="rect">
            <a:avLst/>
          </a:prstGeom>
        </p:spPr>
        <p:txBody>
          <a:bodyPr/>
          <a:lstStyle/>
          <a:p>
            <a:pPr/>
            <a:r>
              <a:t>Part 4: Papers</a:t>
            </a: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ph type="title"/>
          </p:nvPr>
        </p:nvSpPr>
        <p:spPr>
          <a:xfrm>
            <a:off x="736600" y="88900"/>
            <a:ext cx="11099800" cy="2159000"/>
          </a:xfrm>
          <a:prstGeom prst="rect">
            <a:avLst/>
          </a:prstGeom>
        </p:spPr>
        <p:txBody>
          <a:bodyPr/>
          <a:lstStyle>
            <a:lvl1pPr>
              <a:defRPr sz="4000"/>
            </a:lvl1pPr>
          </a:lstStyle>
          <a:p>
            <a:pPr/>
            <a:r>
              <a:t>How readers read</a:t>
            </a:r>
          </a:p>
        </p:txBody>
      </p:sp>
      <p:sp>
        <p:nvSpPr>
          <p:cNvPr id="226" name="Shape 226"/>
          <p:cNvSpPr/>
          <p:nvPr>
            <p:ph type="body" idx="1"/>
          </p:nvPr>
        </p:nvSpPr>
        <p:spPr>
          <a:xfrm>
            <a:off x="736600" y="1866900"/>
            <a:ext cx="11099800" cy="6286500"/>
          </a:xfrm>
          <a:prstGeom prst="rect">
            <a:avLst/>
          </a:prstGeom>
        </p:spPr>
        <p:txBody>
          <a:bodyPr/>
          <a:lstStyle/>
          <a:p>
            <a:pPr>
              <a:defRPr sz="3000"/>
            </a:pPr>
            <a:r>
              <a:t>Almost no one will read your paper start to finish</a:t>
            </a:r>
          </a:p>
          <a:p>
            <a:pPr>
              <a:defRPr sz="3000"/>
            </a:pPr>
            <a:r>
              <a:t>Most people read: Abstract, Intro, Results (sometimes Discussion/Conclusion). If they are interested in details, they might read other stuff.</a:t>
            </a: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ph type="title"/>
          </p:nvPr>
        </p:nvSpPr>
        <p:spPr>
          <a:xfrm>
            <a:off x="736600" y="88900"/>
            <a:ext cx="11099800" cy="2159000"/>
          </a:xfrm>
          <a:prstGeom prst="rect">
            <a:avLst/>
          </a:prstGeom>
        </p:spPr>
        <p:txBody>
          <a:bodyPr/>
          <a:lstStyle>
            <a:lvl1pPr>
              <a:defRPr sz="4000"/>
            </a:lvl1pPr>
          </a:lstStyle>
          <a:p>
            <a:pPr/>
            <a:r>
              <a:t>Adapting to how readers read</a:t>
            </a:r>
          </a:p>
        </p:txBody>
      </p:sp>
      <p:sp>
        <p:nvSpPr>
          <p:cNvPr id="229" name="Shape 229"/>
          <p:cNvSpPr/>
          <p:nvPr>
            <p:ph type="body" idx="1"/>
          </p:nvPr>
        </p:nvSpPr>
        <p:spPr>
          <a:xfrm>
            <a:off x="736600" y="1866900"/>
            <a:ext cx="11099800" cy="6286500"/>
          </a:xfrm>
          <a:prstGeom prst="rect">
            <a:avLst/>
          </a:prstGeom>
        </p:spPr>
        <p:txBody>
          <a:bodyPr/>
          <a:lstStyle/>
          <a:p>
            <a:pPr marL="426719" indent="-426719" defTabSz="560830">
              <a:spcBef>
                <a:spcPts val="4000"/>
              </a:spcBef>
              <a:defRPr sz="2800"/>
            </a:pPr>
            <a:r>
              <a:t>Bad: Readers should read the whole paper. It’s not my fault if they didn’t.</a:t>
            </a:r>
          </a:p>
          <a:p>
            <a:pPr marL="426719" indent="-426719" defTabSz="560830">
              <a:spcBef>
                <a:spcPts val="4000"/>
              </a:spcBef>
              <a:defRPr sz="2800"/>
            </a:pPr>
            <a:r>
              <a:t>Good: This represents an opportunity</a:t>
            </a:r>
          </a:p>
          <a:p>
            <a:pPr lvl="1" marL="853438" indent="-426719" defTabSz="560830">
              <a:spcBef>
                <a:spcPts val="4000"/>
              </a:spcBef>
              <a:defRPr sz="2400"/>
            </a:pPr>
            <a:r>
              <a:t>Make sure intro and especially abstract conveys as much as possible</a:t>
            </a:r>
          </a:p>
          <a:p>
            <a:pPr lvl="1" marL="853438" indent="-426719" defTabSz="560830">
              <a:spcBef>
                <a:spcPts val="4000"/>
              </a:spcBef>
              <a:defRPr sz="2400"/>
            </a:pPr>
            <a:r>
              <a:t>Don’t assume the reader of, say, the results section, has read every detail of, say, the methods section</a:t>
            </a:r>
          </a:p>
          <a:p>
            <a:pPr lvl="1" marL="853438" indent="-426719" defTabSz="560830">
              <a:spcBef>
                <a:spcPts val="4000"/>
              </a:spcBef>
              <a:defRPr sz="2400"/>
            </a:pPr>
            <a:r>
              <a:t>Different sections have different audiences - leave details intended for experts to sections where the audience will be more expert-heavy</a:t>
            </a:r>
          </a:p>
          <a:p>
            <a:pPr lvl="1" marL="853438" indent="-426719" defTabSz="560830">
              <a:spcBef>
                <a:spcPts val="4000"/>
              </a:spcBef>
              <a:defRPr sz="2400"/>
            </a:pPr>
            <a:r>
              <a:t>Make your paper easier, not harder to skim through</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p:nvPr>
        </p:nvSpPr>
        <p:spPr>
          <a:xfrm>
            <a:off x="482600" y="444500"/>
            <a:ext cx="11099800" cy="2159000"/>
          </a:xfrm>
          <a:prstGeom prst="rect">
            <a:avLst/>
          </a:prstGeom>
        </p:spPr>
        <p:txBody>
          <a:bodyPr/>
          <a:lstStyle>
            <a:lvl1pPr>
              <a:defRPr sz="4000"/>
            </a:lvl1pPr>
          </a:lstStyle>
          <a:p>
            <a:pPr/>
            <a:r>
              <a:t>Obstacles to Achieving Your Goals</a:t>
            </a:r>
          </a:p>
        </p:txBody>
      </p:sp>
      <p:sp>
        <p:nvSpPr>
          <p:cNvPr id="128" name="Shape 128"/>
          <p:cNvSpPr/>
          <p:nvPr>
            <p:ph type="body" idx="1"/>
          </p:nvPr>
        </p:nvSpPr>
        <p:spPr>
          <a:xfrm>
            <a:off x="622300" y="1733550"/>
            <a:ext cx="11099800" cy="6286500"/>
          </a:xfrm>
          <a:prstGeom prst="rect">
            <a:avLst/>
          </a:prstGeom>
        </p:spPr>
        <p:txBody>
          <a:bodyPr/>
          <a:lstStyle/>
          <a:p>
            <a:pPr/>
            <a:r>
              <a:t>Lack of empathy - failure to imagine the ignorance of your reader</a:t>
            </a:r>
          </a:p>
          <a:p>
            <a:pPr/>
            <a:r>
              <a:t>Difficulty of your material</a:t>
            </a:r>
          </a:p>
          <a:p>
            <a:pPr/>
            <a:r>
              <a:t>Grammatical confusion</a:t>
            </a:r>
          </a:p>
          <a:p>
            <a:pPr/>
            <a:r>
              <a:t>Poor organization</a:t>
            </a: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ph type="title"/>
          </p:nvPr>
        </p:nvSpPr>
        <p:spPr>
          <a:xfrm>
            <a:off x="736600" y="88900"/>
            <a:ext cx="11099800" cy="2159000"/>
          </a:xfrm>
          <a:prstGeom prst="rect">
            <a:avLst/>
          </a:prstGeom>
        </p:spPr>
        <p:txBody>
          <a:bodyPr/>
          <a:lstStyle>
            <a:lvl1pPr>
              <a:defRPr sz="4000"/>
            </a:lvl1pPr>
          </a:lstStyle>
          <a:p>
            <a:pPr/>
            <a:r>
              <a:t>Abstracts</a:t>
            </a:r>
          </a:p>
        </p:txBody>
      </p:sp>
      <p:sp>
        <p:nvSpPr>
          <p:cNvPr id="232" name="Shape 232"/>
          <p:cNvSpPr/>
          <p:nvPr>
            <p:ph type="body" idx="1"/>
          </p:nvPr>
        </p:nvSpPr>
        <p:spPr>
          <a:xfrm>
            <a:off x="736600" y="1866900"/>
            <a:ext cx="11099800" cy="6286500"/>
          </a:xfrm>
          <a:prstGeom prst="rect">
            <a:avLst/>
          </a:prstGeom>
        </p:spPr>
        <p:txBody>
          <a:bodyPr/>
          <a:lstStyle/>
          <a:p>
            <a:pPr>
              <a:defRPr sz="3000"/>
            </a:pPr>
            <a:r>
              <a:t>Abstract space is extremely valuable. </a:t>
            </a:r>
          </a:p>
          <a:p>
            <a:pPr>
              <a:defRPr sz="3000"/>
            </a:pPr>
            <a:r>
              <a:t>Don’t: Copy and paste different sentences from your paper that the reader will understand only if they’ve already read the paper.</a:t>
            </a:r>
          </a:p>
          <a:p>
            <a:pPr>
              <a:defRPr sz="3000"/>
            </a:pPr>
            <a:r>
              <a:t>Do: Consider the abstract as an advertisement for your paper, for someone who hasn’t read it yet. It’s like an elevator talk in writing.</a:t>
            </a:r>
          </a:p>
          <a:p>
            <a:pPr>
              <a:defRPr sz="3000"/>
            </a:pPr>
            <a:r>
              <a:t>Remember that the readership for the abstract is the broadest, with least prior knowledge</a:t>
            </a: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title"/>
          </p:nvPr>
        </p:nvSpPr>
        <p:spPr>
          <a:xfrm>
            <a:off x="736600" y="88900"/>
            <a:ext cx="11099800" cy="2159000"/>
          </a:xfrm>
          <a:prstGeom prst="rect">
            <a:avLst/>
          </a:prstGeom>
        </p:spPr>
        <p:txBody>
          <a:bodyPr/>
          <a:lstStyle>
            <a:lvl1pPr>
              <a:defRPr sz="4000"/>
            </a:lvl1pPr>
          </a:lstStyle>
          <a:p>
            <a:pPr/>
            <a:r>
              <a:t>Intro</a:t>
            </a:r>
          </a:p>
        </p:txBody>
      </p:sp>
      <p:sp>
        <p:nvSpPr>
          <p:cNvPr id="235" name="Shape 235"/>
          <p:cNvSpPr/>
          <p:nvPr>
            <p:ph type="body" idx="1"/>
          </p:nvPr>
        </p:nvSpPr>
        <p:spPr>
          <a:xfrm>
            <a:off x="736600" y="1866900"/>
            <a:ext cx="11099800" cy="6286500"/>
          </a:xfrm>
          <a:prstGeom prst="rect">
            <a:avLst/>
          </a:prstGeom>
        </p:spPr>
        <p:txBody>
          <a:bodyPr/>
          <a:lstStyle/>
          <a:p>
            <a:pPr marL="404495" indent="-404495" defTabSz="531622">
              <a:spcBef>
                <a:spcPts val="3800"/>
              </a:spcBef>
              <a:defRPr sz="2700"/>
            </a:pPr>
            <a:r>
              <a:t>Get to the point quickly</a:t>
            </a:r>
          </a:p>
          <a:p>
            <a:pPr marL="404495" indent="-404495" defTabSz="531622">
              <a:spcBef>
                <a:spcPts val="3800"/>
              </a:spcBef>
              <a:defRPr sz="2700"/>
            </a:pPr>
            <a:r>
              <a:t>Use your lit review to support your story - avoid a list of papers with one or two sentences about each one</a:t>
            </a:r>
          </a:p>
          <a:p>
            <a:pPr marL="404495" indent="-404495" defTabSz="531622">
              <a:spcBef>
                <a:spcPts val="3800"/>
              </a:spcBef>
              <a:defRPr sz="2700"/>
            </a:pPr>
            <a:r>
              <a:t>A good structure to keep in mind:</a:t>
            </a:r>
          </a:p>
          <a:p>
            <a:pPr lvl="1" marL="808990" indent="-404495" defTabSz="531622">
              <a:spcBef>
                <a:spcPts val="3800"/>
              </a:spcBef>
              <a:defRPr sz="2700"/>
            </a:pPr>
            <a:r>
              <a:t>They say…</a:t>
            </a:r>
          </a:p>
          <a:p>
            <a:pPr lvl="1" marL="808990" indent="-404495" defTabSz="531622">
              <a:spcBef>
                <a:spcPts val="3800"/>
              </a:spcBef>
              <a:defRPr sz="2700"/>
            </a:pPr>
            <a:r>
              <a:t>I say…</a:t>
            </a:r>
          </a:p>
          <a:p>
            <a:pPr lvl="1" marL="808990" indent="-404495" defTabSz="531622">
              <a:spcBef>
                <a:spcPts val="3800"/>
              </a:spcBef>
              <a:defRPr sz="2700"/>
            </a:pPr>
            <a:r>
              <a:t>You might think that….</a:t>
            </a:r>
          </a:p>
          <a:p>
            <a:pPr lvl="1" marL="808990" indent="-404495" defTabSz="531622">
              <a:spcBef>
                <a:spcPts val="3800"/>
              </a:spcBef>
              <a:defRPr sz="2700"/>
            </a:pPr>
            <a:r>
              <a:t>But…</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ph type="title"/>
          </p:nvPr>
        </p:nvSpPr>
        <p:spPr>
          <a:xfrm>
            <a:off x="736600" y="88900"/>
            <a:ext cx="11099800" cy="2159000"/>
          </a:xfrm>
          <a:prstGeom prst="rect">
            <a:avLst/>
          </a:prstGeom>
        </p:spPr>
        <p:txBody>
          <a:bodyPr/>
          <a:lstStyle>
            <a:lvl1pPr>
              <a:defRPr sz="4000"/>
            </a:lvl1pPr>
          </a:lstStyle>
          <a:p>
            <a:pPr/>
            <a:r>
              <a:t>Results</a:t>
            </a:r>
          </a:p>
        </p:txBody>
      </p:sp>
      <p:sp>
        <p:nvSpPr>
          <p:cNvPr id="238" name="Shape 238"/>
          <p:cNvSpPr/>
          <p:nvPr>
            <p:ph type="body" idx="1"/>
          </p:nvPr>
        </p:nvSpPr>
        <p:spPr>
          <a:xfrm>
            <a:off x="736600" y="1866900"/>
            <a:ext cx="11099800" cy="6286500"/>
          </a:xfrm>
          <a:prstGeom prst="rect">
            <a:avLst/>
          </a:prstGeom>
        </p:spPr>
        <p:txBody>
          <a:bodyPr/>
          <a:lstStyle/>
          <a:p>
            <a:pPr>
              <a:defRPr sz="3000"/>
            </a:pPr>
            <a:r>
              <a:t>Realize that some people are going to skim through most of the paper and just look for the key table/graph</a:t>
            </a:r>
          </a:p>
          <a:p>
            <a:pPr>
              <a:defRPr sz="3000"/>
            </a:pPr>
            <a:r>
              <a:t>Make this table/graph easy to find</a:t>
            </a:r>
          </a:p>
          <a:p>
            <a:pPr>
              <a:defRPr sz="3000"/>
            </a:pPr>
            <a:r>
              <a:t>Make it easy to understand for someone who hasn’t read the rest of the paper</a:t>
            </a:r>
          </a:p>
          <a:p>
            <a:pPr>
              <a:defRPr sz="3000"/>
            </a:pPr>
            <a:r>
              <a:t>Results sections that have subsections with descriptive titles are easier to navigate</a:t>
            </a: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ph type="title"/>
          </p:nvPr>
        </p:nvSpPr>
        <p:spPr>
          <a:xfrm>
            <a:off x="736600" y="88900"/>
            <a:ext cx="11099800" cy="2159000"/>
          </a:xfrm>
          <a:prstGeom prst="rect">
            <a:avLst/>
          </a:prstGeom>
        </p:spPr>
        <p:txBody>
          <a:bodyPr/>
          <a:lstStyle>
            <a:lvl1pPr>
              <a:defRPr sz="4000"/>
            </a:lvl1pPr>
          </a:lstStyle>
          <a:p>
            <a:pPr/>
            <a:r>
              <a:t>Job Market Papers</a:t>
            </a:r>
          </a:p>
        </p:txBody>
      </p:sp>
      <p:sp>
        <p:nvSpPr>
          <p:cNvPr id="241" name="Shape 241"/>
          <p:cNvSpPr/>
          <p:nvPr>
            <p:ph type="body" idx="1"/>
          </p:nvPr>
        </p:nvSpPr>
        <p:spPr>
          <a:xfrm>
            <a:off x="736600" y="1866900"/>
            <a:ext cx="11099800" cy="6286500"/>
          </a:xfrm>
          <a:prstGeom prst="rect">
            <a:avLst/>
          </a:prstGeom>
        </p:spPr>
        <p:txBody>
          <a:bodyPr/>
          <a:lstStyle/>
          <a:p>
            <a:pPr marL="404495" indent="-404495" defTabSz="531622">
              <a:spcBef>
                <a:spcPts val="3800"/>
              </a:spcBef>
              <a:defRPr sz="2700"/>
            </a:pPr>
            <a:r>
              <a:t>Be especially considerate of your reader’s ignorance</a:t>
            </a:r>
          </a:p>
          <a:p>
            <a:pPr marL="404495" indent="-404495" defTabSz="531622">
              <a:spcBef>
                <a:spcPts val="3800"/>
              </a:spcBef>
              <a:defRPr sz="2700"/>
            </a:pPr>
            <a:r>
              <a:t>Be especially sure to make the contribution clear in the abstract and the first couple of pages of the introduction</a:t>
            </a:r>
          </a:p>
          <a:p>
            <a:pPr marL="404495" indent="-404495" defTabSz="531622">
              <a:spcBef>
                <a:spcPts val="3800"/>
              </a:spcBef>
              <a:defRPr sz="2700"/>
            </a:pPr>
            <a:r>
              <a:t>Be especially sure to make the main table/graph easy to find and understand</a:t>
            </a:r>
          </a:p>
          <a:p>
            <a:pPr marL="404495" indent="-404495" defTabSz="531622">
              <a:spcBef>
                <a:spcPts val="3800"/>
              </a:spcBef>
              <a:defRPr sz="2700"/>
            </a:pPr>
            <a:r>
              <a:t>You want those not in your field who read your paper inattentively to be able to describe it to colleagues</a:t>
            </a:r>
          </a:p>
          <a:p>
            <a:pPr marL="404495" indent="-404495" defTabSz="531622">
              <a:spcBef>
                <a:spcPts val="3800"/>
              </a:spcBef>
              <a:defRPr sz="2700"/>
            </a:pPr>
            <a:r>
              <a:t>Those in your field will read the paper in more detail - they should be able not only to describe it to colleagues, but incorporate it into their own work, and notice in it opportunities to collaborate with you.</a:t>
            </a: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Shape 243"/>
          <p:cNvSpPr/>
          <p:nvPr>
            <p:ph type="title"/>
          </p:nvPr>
        </p:nvSpPr>
        <p:spPr>
          <a:xfrm>
            <a:off x="736600" y="88900"/>
            <a:ext cx="11099800" cy="2159000"/>
          </a:xfrm>
          <a:prstGeom prst="rect">
            <a:avLst/>
          </a:prstGeom>
        </p:spPr>
        <p:txBody>
          <a:bodyPr/>
          <a:lstStyle>
            <a:lvl1pPr>
              <a:defRPr sz="4000"/>
            </a:lvl1pPr>
          </a:lstStyle>
          <a:p>
            <a:pPr/>
            <a:r>
              <a:t>General Advice</a:t>
            </a:r>
          </a:p>
        </p:txBody>
      </p:sp>
      <p:sp>
        <p:nvSpPr>
          <p:cNvPr id="244" name="Shape 244"/>
          <p:cNvSpPr/>
          <p:nvPr>
            <p:ph type="body" idx="1"/>
          </p:nvPr>
        </p:nvSpPr>
        <p:spPr>
          <a:xfrm>
            <a:off x="736600" y="1485900"/>
            <a:ext cx="11099800" cy="6286500"/>
          </a:xfrm>
          <a:prstGeom prst="rect">
            <a:avLst/>
          </a:prstGeom>
        </p:spPr>
        <p:txBody>
          <a:bodyPr/>
          <a:lstStyle/>
          <a:p>
            <a:pPr>
              <a:defRPr sz="3000"/>
            </a:pPr>
            <a:r>
              <a:t>Read your writing out loud</a:t>
            </a:r>
          </a:p>
          <a:p>
            <a:pPr>
              <a:defRPr sz="3000"/>
            </a:pPr>
            <a:r>
              <a:t>Have others read your writing, listen to them read it out loud if you can</a:t>
            </a:r>
          </a:p>
          <a:p>
            <a:pPr>
              <a:defRPr sz="3000"/>
            </a:pPr>
            <a:r>
              <a:t>Notice good writing and think about what makes it good</a:t>
            </a:r>
          </a:p>
        </p:txBody>
      </p:sp>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6" name="Shape 246"/>
          <p:cNvSpPr/>
          <p:nvPr>
            <p:ph type="subTitle" idx="1"/>
          </p:nvPr>
        </p:nvSpPr>
        <p:spPr>
          <a:xfrm>
            <a:off x="1269999" y="1447204"/>
            <a:ext cx="11522772" cy="7044533"/>
          </a:xfrm>
          <a:prstGeom prst="rect">
            <a:avLst/>
          </a:prstGeom>
        </p:spPr>
        <p:txBody>
          <a:bodyPr/>
          <a:lstStyle/>
          <a:p>
            <a:pPr algn="l" defTabSz="228600">
              <a:defRPr sz="1800">
                <a:latin typeface="+mj-lt"/>
                <a:ea typeface="+mj-ea"/>
                <a:cs typeface="+mj-cs"/>
                <a:sym typeface="Helvetica"/>
              </a:defRPr>
            </a:pPr>
            <a:r>
              <a:t>The procedure is actually quite simple. First you arrange things into different groups depending on their makeup. Of course, one pile may be sufficient depending on how much there is to do. If you have to go somewhere else due to lack of facilities that is the next step, otherwise you are pretty well set. It is important not to overdo any particular endeavor. That is, it is better to do too few things at once than too many. In the short run this may not seem important, but complications from doing too many can easily arise. A mistake can be expensive as well. The manipulation of the appropriate mechanisms should be self-explanatory, and we need not dwell on it here. at first the whole procedure will seem complicated. Soon, however, it will become just another facet of life. It is difficult to foresee any end to the necessity for this task in the immediate future, but then one can never tell.</a:t>
            </a:r>
          </a:p>
          <a:p>
            <a:pPr algn="l" defTabSz="228600">
              <a:defRPr sz="1800">
                <a:latin typeface="+mj-lt"/>
                <a:ea typeface="+mj-ea"/>
                <a:cs typeface="+mj-cs"/>
                <a:sym typeface="Helvetica"/>
              </a:defRPr>
            </a:pPr>
          </a:p>
          <a:p>
            <a:pPr algn="l" defTabSz="228600">
              <a:defRPr sz="1800">
                <a:latin typeface="+mj-lt"/>
                <a:ea typeface="+mj-ea"/>
                <a:cs typeface="+mj-cs"/>
                <a:sym typeface="Helvetica"/>
              </a:defRPr>
            </a:pPr>
          </a:p>
          <a:p>
            <a:pPr algn="l" defTabSz="228600">
              <a:defRPr sz="1800">
                <a:latin typeface="+mj-lt"/>
                <a:ea typeface="+mj-ea"/>
                <a:cs typeface="+mj-cs"/>
                <a:sym typeface="Helvetica"/>
              </a:defRPr>
            </a:pPr>
          </a:p>
          <a:p>
            <a:pPr algn="l" defTabSz="228600">
              <a:defRPr sz="1800">
                <a:latin typeface="+mj-lt"/>
                <a:ea typeface="+mj-ea"/>
                <a:cs typeface="+mj-cs"/>
                <a:sym typeface="Helvetica"/>
              </a:defRPr>
            </a:pPr>
            <a:r>
              <a:t>A newspaper is better than a magazine. </a:t>
            </a:r>
          </a:p>
          <a:p>
            <a:pPr algn="l" defTabSz="228600">
              <a:defRPr sz="1800">
                <a:latin typeface="+mj-lt"/>
                <a:ea typeface="+mj-ea"/>
                <a:cs typeface="+mj-cs"/>
                <a:sym typeface="Helvetica"/>
              </a:defRPr>
            </a:pPr>
            <a:r>
              <a:t>A seashore is a better place than the street. At first it is better to run than to walk.</a:t>
            </a:r>
          </a:p>
          <a:p>
            <a:pPr algn="l" defTabSz="228600">
              <a:defRPr sz="1800">
                <a:latin typeface="+mj-lt"/>
                <a:ea typeface="+mj-ea"/>
                <a:cs typeface="+mj-cs"/>
                <a:sym typeface="Helvetica"/>
              </a:defRPr>
            </a:pPr>
            <a:r>
              <a:t>You may have to try several times.</a:t>
            </a:r>
          </a:p>
          <a:p>
            <a:pPr algn="l" defTabSz="228600">
              <a:defRPr sz="1800">
                <a:latin typeface="+mj-lt"/>
                <a:ea typeface="+mj-ea"/>
                <a:cs typeface="+mj-cs"/>
                <a:sym typeface="Helvetica"/>
              </a:defRPr>
            </a:pPr>
            <a:r>
              <a:t>It takes some skill but it’s easy to learn.</a:t>
            </a:r>
          </a:p>
          <a:p>
            <a:pPr algn="l" defTabSz="228600">
              <a:defRPr sz="1800">
                <a:latin typeface="+mj-lt"/>
                <a:ea typeface="+mj-ea"/>
                <a:cs typeface="+mj-cs"/>
                <a:sym typeface="Helvetica"/>
              </a:defRPr>
            </a:pPr>
            <a:r>
              <a:t>Even young children enjoy it.</a:t>
            </a:r>
          </a:p>
          <a:p>
            <a:pPr algn="l" defTabSz="228600">
              <a:defRPr sz="1800">
                <a:latin typeface="+mj-lt"/>
                <a:ea typeface="+mj-ea"/>
                <a:cs typeface="+mj-cs"/>
                <a:sym typeface="Helvetica"/>
              </a:defRPr>
            </a:pPr>
            <a:r>
              <a:t>Once successful, complications are minimal.</a:t>
            </a:r>
          </a:p>
          <a:p>
            <a:pPr algn="l" defTabSz="228600">
              <a:defRPr sz="1800">
                <a:latin typeface="+mj-lt"/>
                <a:ea typeface="+mj-ea"/>
                <a:cs typeface="+mj-cs"/>
                <a:sym typeface="Helvetica"/>
              </a:defRPr>
            </a:pPr>
            <a:r>
              <a:t>Birds seldom get too close.</a:t>
            </a:r>
          </a:p>
          <a:p>
            <a:pPr algn="l" defTabSz="228600">
              <a:defRPr sz="1800">
                <a:latin typeface="+mj-lt"/>
                <a:ea typeface="+mj-ea"/>
                <a:cs typeface="+mj-cs"/>
                <a:sym typeface="Helvetica"/>
              </a:defRPr>
            </a:pPr>
            <a:r>
              <a:t>Rain, however, soaks in very fast.</a:t>
            </a:r>
          </a:p>
          <a:p>
            <a:pPr algn="l" defTabSz="228600">
              <a:defRPr sz="1800">
                <a:latin typeface="+mj-lt"/>
                <a:ea typeface="+mj-ea"/>
                <a:cs typeface="+mj-cs"/>
                <a:sym typeface="Helvetica"/>
              </a:defRPr>
            </a:pPr>
            <a:r>
              <a:t>Too many people doing the same thing can also cause problems.</a:t>
            </a:r>
          </a:p>
          <a:p>
            <a:pPr algn="l" defTabSz="228600">
              <a:defRPr sz="1800">
                <a:latin typeface="+mj-lt"/>
                <a:ea typeface="+mj-ea"/>
                <a:cs typeface="+mj-cs"/>
                <a:sym typeface="Helvetica"/>
              </a:defRPr>
            </a:pPr>
            <a:r>
              <a:t>One needs lots of room.</a:t>
            </a:r>
          </a:p>
          <a:p>
            <a:pPr algn="l" defTabSz="228600">
              <a:defRPr sz="1800">
                <a:latin typeface="+mj-lt"/>
                <a:ea typeface="+mj-ea"/>
                <a:cs typeface="+mj-cs"/>
                <a:sym typeface="Helvetica"/>
              </a:defRPr>
            </a:pPr>
            <a:r>
              <a:t>If there are no complications, it can be very peaceful.</a:t>
            </a:r>
          </a:p>
          <a:p>
            <a:pPr algn="l" defTabSz="228600">
              <a:defRPr sz="1800">
                <a:latin typeface="+mj-lt"/>
                <a:ea typeface="+mj-ea"/>
                <a:cs typeface="+mj-cs"/>
                <a:sym typeface="Helvetica"/>
              </a:defRPr>
            </a:pPr>
            <a:r>
              <a:t>A rock will serve as an anchor. </a:t>
            </a:r>
          </a:p>
          <a:p>
            <a:pPr algn="l" defTabSz="228600">
              <a:defRPr sz="1800">
                <a:latin typeface="+mj-lt"/>
                <a:ea typeface="+mj-ea"/>
                <a:cs typeface="+mj-cs"/>
                <a:sym typeface="Helvetica"/>
              </a:defRPr>
            </a:pPr>
            <a:r>
              <a:t>If things break loose from it, however, you will not get a second chance.</a:t>
            </a: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8" name="Shape 248"/>
          <p:cNvSpPr/>
          <p:nvPr>
            <p:ph type="title"/>
          </p:nvPr>
        </p:nvSpPr>
        <p:spPr>
          <a:xfrm>
            <a:off x="736600" y="88900"/>
            <a:ext cx="11099800" cy="2159000"/>
          </a:xfrm>
          <a:prstGeom prst="rect">
            <a:avLst/>
          </a:prstGeom>
        </p:spPr>
        <p:txBody>
          <a:bodyPr/>
          <a:lstStyle>
            <a:lvl1pPr>
              <a:defRPr sz="4000"/>
            </a:lvl1pPr>
          </a:lstStyle>
          <a:p>
            <a:pPr/>
            <a:r>
              <a:t>Further Reading</a:t>
            </a:r>
          </a:p>
        </p:txBody>
      </p:sp>
      <p:sp>
        <p:nvSpPr>
          <p:cNvPr id="249" name="Shape 249"/>
          <p:cNvSpPr/>
          <p:nvPr>
            <p:ph type="body" idx="1"/>
          </p:nvPr>
        </p:nvSpPr>
        <p:spPr>
          <a:xfrm>
            <a:off x="736600" y="1485900"/>
            <a:ext cx="11099800" cy="6286500"/>
          </a:xfrm>
          <a:prstGeom prst="rect">
            <a:avLst/>
          </a:prstGeom>
        </p:spPr>
        <p:txBody>
          <a:bodyPr/>
          <a:lstStyle/>
          <a:p>
            <a:pPr>
              <a:defRPr sz="3000"/>
            </a:pPr>
            <a:r>
              <a:t>Steven Pinker, </a:t>
            </a:r>
            <a:r>
              <a:rPr i="1"/>
              <a:t>Sense of Style</a:t>
            </a:r>
          </a:p>
          <a:p>
            <a:pPr>
              <a:defRPr sz="3000"/>
            </a:pPr>
            <a:r>
              <a:t>William Zinsser, </a:t>
            </a:r>
            <a:r>
              <a:rPr i="1"/>
              <a:t>On Writing Well</a:t>
            </a:r>
          </a:p>
          <a:p>
            <a:pPr>
              <a:defRPr sz="3000"/>
            </a:pPr>
            <a:r>
              <a:t>George Orwell, “Politics and the English Language”</a:t>
            </a:r>
          </a:p>
          <a:p>
            <a:pPr>
              <a:defRPr sz="3000"/>
            </a:pPr>
            <a:r>
              <a:t>Gerald Graff and Cathy Birkenstein, </a:t>
            </a:r>
            <a:r>
              <a:rPr i="1"/>
              <a:t>They Say/I Say</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xfrm>
            <a:off x="266700" y="-101600"/>
            <a:ext cx="11099800" cy="2159000"/>
          </a:xfrm>
          <a:prstGeom prst="rect">
            <a:avLst/>
          </a:prstGeom>
        </p:spPr>
        <p:txBody>
          <a:bodyPr/>
          <a:lstStyle>
            <a:lvl1pPr>
              <a:defRPr sz="4000"/>
            </a:lvl1pPr>
          </a:lstStyle>
          <a:p>
            <a:pPr/>
            <a:r>
              <a:t>Overcoming these Obstacles</a:t>
            </a:r>
          </a:p>
        </p:txBody>
      </p:sp>
      <p:sp>
        <p:nvSpPr>
          <p:cNvPr id="131" name="Shape 131"/>
          <p:cNvSpPr/>
          <p:nvPr>
            <p:ph type="body" idx="1"/>
          </p:nvPr>
        </p:nvSpPr>
        <p:spPr>
          <a:xfrm>
            <a:off x="800100" y="1498600"/>
            <a:ext cx="11099800" cy="6286500"/>
          </a:xfrm>
          <a:prstGeom prst="rect">
            <a:avLst/>
          </a:prstGeom>
        </p:spPr>
        <p:txBody>
          <a:bodyPr/>
          <a:lstStyle/>
          <a:p>
            <a:pPr/>
            <a:r>
              <a:t>Academic writing is persuasive writing.</a:t>
            </a:r>
          </a:p>
          <a:p>
            <a:pPr/>
            <a:r>
              <a:t>Say what you mean, rather than try not to say something that the reader might object to.</a:t>
            </a:r>
          </a:p>
          <a:p>
            <a:pPr/>
            <a:r>
              <a:t>Make your reader feel smart because they understand what you’re saying, rather than dumb because they don’t.</a:t>
            </a:r>
          </a:p>
          <a:p>
            <a:pPr/>
            <a:r>
              <a:t>Tell your story. Don’t make it a mystery story.</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xfrm>
            <a:off x="254000" y="444500"/>
            <a:ext cx="11099800" cy="2159000"/>
          </a:xfrm>
          <a:prstGeom prst="rect">
            <a:avLst/>
          </a:prstGeom>
        </p:spPr>
        <p:txBody>
          <a:bodyPr/>
          <a:lstStyle>
            <a:lvl1pPr>
              <a:defRPr sz="4000"/>
            </a:lvl1pPr>
          </a:lstStyle>
          <a:p>
            <a:pPr/>
            <a:r>
              <a:t>Overcoming these Obstacles</a:t>
            </a:r>
          </a:p>
        </p:txBody>
      </p:sp>
      <p:sp>
        <p:nvSpPr>
          <p:cNvPr id="134" name="Shape 134"/>
          <p:cNvSpPr/>
          <p:nvPr>
            <p:ph type="body" idx="1"/>
          </p:nvPr>
        </p:nvSpPr>
        <p:spPr>
          <a:xfrm>
            <a:off x="800100" y="1600200"/>
            <a:ext cx="11099800" cy="6286500"/>
          </a:xfrm>
          <a:prstGeom prst="rect">
            <a:avLst/>
          </a:prstGeom>
        </p:spPr>
        <p:txBody>
          <a:bodyPr/>
          <a:lstStyle/>
          <a:p>
            <a:pPr/>
            <a:r>
              <a:t>Editing.</a:t>
            </a:r>
          </a:p>
          <a:p>
            <a:pPr/>
            <a:r>
              <a:t>Editing.</a:t>
            </a:r>
          </a:p>
          <a:p>
            <a:pPr/>
            <a:r>
              <a:t>Editing.</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p:nvPr>
        </p:nvSpPr>
        <p:spPr>
          <a:xfrm>
            <a:off x="431800" y="444500"/>
            <a:ext cx="11099800" cy="2159000"/>
          </a:xfrm>
          <a:prstGeom prst="rect">
            <a:avLst/>
          </a:prstGeom>
        </p:spPr>
        <p:txBody>
          <a:bodyPr/>
          <a:lstStyle>
            <a:lvl1pPr>
              <a:defRPr sz="4000"/>
            </a:lvl1pPr>
          </a:lstStyle>
          <a:p>
            <a:pPr/>
            <a:r>
              <a:t>Bad Writing (from Orwell)</a:t>
            </a:r>
          </a:p>
        </p:txBody>
      </p:sp>
      <p:sp>
        <p:nvSpPr>
          <p:cNvPr id="137" name="Shape 137"/>
          <p:cNvSpPr/>
          <p:nvPr>
            <p:ph type="body" idx="1"/>
          </p:nvPr>
        </p:nvSpPr>
        <p:spPr>
          <a:xfrm>
            <a:off x="1155700" y="1485900"/>
            <a:ext cx="11099800" cy="6286500"/>
          </a:xfrm>
          <a:prstGeom prst="rect">
            <a:avLst/>
          </a:prstGeom>
        </p:spPr>
        <p:txBody>
          <a:bodyPr/>
          <a:lstStyle>
            <a:lvl1pPr marL="0" indent="0">
              <a:buSzTx/>
              <a:buNone/>
            </a:lvl1pPr>
          </a:lstStyle>
          <a:p>
            <a:pPr/>
            <a:r>
              <a:t>“Objective considerations of contemporary phenomena compel the conclusion that success or failure in competitive activities exhibits no tendency to be commensurate with innate capacity, but that a considerable element of the unpredictable must invariably be taken into account.”</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p:nvPr>
        </p:nvSpPr>
        <p:spPr>
          <a:xfrm>
            <a:off x="-254000" y="444500"/>
            <a:ext cx="11099800" cy="2159000"/>
          </a:xfrm>
          <a:prstGeom prst="rect">
            <a:avLst/>
          </a:prstGeom>
        </p:spPr>
        <p:txBody>
          <a:bodyPr/>
          <a:lstStyle>
            <a:lvl1pPr>
              <a:defRPr sz="4000"/>
            </a:lvl1pPr>
          </a:lstStyle>
          <a:p>
            <a:pPr/>
            <a:r>
              <a:t>Good Writing</a:t>
            </a:r>
          </a:p>
        </p:txBody>
      </p:sp>
      <p:sp>
        <p:nvSpPr>
          <p:cNvPr id="140" name="Shape 140"/>
          <p:cNvSpPr/>
          <p:nvPr>
            <p:ph type="body" idx="1"/>
          </p:nvPr>
        </p:nvSpPr>
        <p:spPr>
          <a:xfrm>
            <a:off x="800100" y="1295400"/>
            <a:ext cx="11099800" cy="6286500"/>
          </a:xfrm>
          <a:prstGeom prst="rect">
            <a:avLst/>
          </a:prstGeom>
        </p:spPr>
        <p:txBody>
          <a:bodyPr/>
          <a:lstStyle>
            <a:lvl1pPr marL="0" indent="0">
              <a:buSzTx/>
              <a:buNone/>
            </a:lvl1pPr>
          </a:lstStyle>
          <a:p>
            <a:pPr/>
            <a:r>
              <a:t>“I returned and saw under the sun, that the race is not to the swift, nor the battle to the strong, neither yet bread to the wise, nor yet riches to men of understanding, nor yet favor to men of skill; but time and chance happeneth to them all.”</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xfrm>
            <a:off x="-38100" y="76200"/>
            <a:ext cx="11099800" cy="2159000"/>
          </a:xfrm>
          <a:prstGeom prst="rect">
            <a:avLst/>
          </a:prstGeom>
        </p:spPr>
        <p:txBody>
          <a:bodyPr/>
          <a:lstStyle>
            <a:lvl1pPr>
              <a:defRPr sz="4000"/>
            </a:lvl1pPr>
          </a:lstStyle>
          <a:p>
            <a:pPr/>
            <a:r>
              <a:t>How Do You Turn Bad Writing into Good Writing?</a:t>
            </a:r>
          </a:p>
        </p:txBody>
      </p:sp>
      <p:sp>
        <p:nvSpPr>
          <p:cNvPr id="143" name="Shape 143"/>
          <p:cNvSpPr/>
          <p:nvPr>
            <p:ph type="body" idx="1"/>
          </p:nvPr>
        </p:nvSpPr>
        <p:spPr>
          <a:xfrm>
            <a:off x="533400" y="1733550"/>
            <a:ext cx="11099800" cy="6286500"/>
          </a:xfrm>
          <a:prstGeom prst="rect">
            <a:avLst/>
          </a:prstGeom>
        </p:spPr>
        <p:txBody>
          <a:bodyPr/>
          <a:lstStyle/>
          <a:p>
            <a:pPr>
              <a:defRPr sz="2400"/>
            </a:pPr>
          </a:p>
          <a:p>
            <a:pPr>
              <a:defRPr sz="2400"/>
            </a:pPr>
            <a:r>
              <a:t>Better Words</a:t>
            </a:r>
          </a:p>
          <a:p>
            <a:pPr>
              <a:defRPr sz="2400"/>
            </a:pPr>
            <a:r>
              <a:t>Better Sentences</a:t>
            </a:r>
          </a:p>
          <a:p>
            <a:pPr>
              <a:defRPr sz="2400"/>
            </a:pPr>
            <a:r>
              <a:t>Better Paragraphs</a:t>
            </a:r>
          </a:p>
          <a:p>
            <a:pPr>
              <a:defRPr sz="2400"/>
            </a:pPr>
            <a:r>
              <a:t>Better Papers</a:t>
            </a:r>
          </a:p>
          <a:p>
            <a:pPr>
              <a:defRPr sz="2400"/>
            </a:pPr>
            <a:r>
              <a:t>All of this advice is meant to guide you, rather than indoctrinate you. You must find your own writing style.</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